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 id="2147483709" r:id="rId2"/>
  </p:sldMasterIdLst>
  <p:notesMasterIdLst>
    <p:notesMasterId r:id="rId35"/>
  </p:notesMasterIdLst>
  <p:sldIdLst>
    <p:sldId id="1197" r:id="rId3"/>
    <p:sldId id="1274" r:id="rId4"/>
    <p:sldId id="1216" r:id="rId5"/>
    <p:sldId id="273" r:id="rId6"/>
    <p:sldId id="1257" r:id="rId7"/>
    <p:sldId id="1205" r:id="rId8"/>
    <p:sldId id="1207" r:id="rId9"/>
    <p:sldId id="1208" r:id="rId10"/>
    <p:sldId id="1209" r:id="rId11"/>
    <p:sldId id="1210" r:id="rId12"/>
    <p:sldId id="1211" r:id="rId13"/>
    <p:sldId id="1212" r:id="rId14"/>
    <p:sldId id="1213" r:id="rId15"/>
    <p:sldId id="1214" r:id="rId16"/>
    <p:sldId id="1198" r:id="rId17"/>
    <p:sldId id="1256" r:id="rId18"/>
    <p:sldId id="1218" r:id="rId19"/>
    <p:sldId id="1240" r:id="rId20"/>
    <p:sldId id="1241" r:id="rId21"/>
    <p:sldId id="1242" r:id="rId22"/>
    <p:sldId id="1239" r:id="rId23"/>
    <p:sldId id="1243" r:id="rId24"/>
    <p:sldId id="1246" r:id="rId25"/>
    <p:sldId id="1244" r:id="rId26"/>
    <p:sldId id="1247" r:id="rId27"/>
    <p:sldId id="1248" r:id="rId28"/>
    <p:sldId id="1249" r:id="rId29"/>
    <p:sldId id="1251" r:id="rId30"/>
    <p:sldId id="1236" r:id="rId31"/>
    <p:sldId id="1252" r:id="rId32"/>
    <p:sldId id="1254" r:id="rId33"/>
    <p:sldId id="125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Introduction" id="{47DD64C3-F239-AA44-BB98-2E10B4C24CAD}">
          <p14:sldIdLst>
            <p14:sldId id="1197"/>
            <p14:sldId id="1274"/>
          </p14:sldIdLst>
        </p14:section>
        <p14:section name="1a. Introduction" id="{721A1C25-75C0-2443-AB03-D5071AFCDDEC}">
          <p14:sldIdLst>
            <p14:sldId id="1216"/>
            <p14:sldId id="273"/>
          </p14:sldIdLst>
        </p14:section>
        <p14:section name="1b. Schedule" id="{9FF6DB56-31E6-854D-A37D-A65B5CED69A7}">
          <p14:sldIdLst>
            <p14:sldId id="1257"/>
            <p14:sldId id="1205"/>
            <p14:sldId id="1207"/>
            <p14:sldId id="1208"/>
            <p14:sldId id="1209"/>
            <p14:sldId id="1210"/>
            <p14:sldId id="1211"/>
            <p14:sldId id="1212"/>
            <p14:sldId id="1213"/>
            <p14:sldId id="1214"/>
            <p14:sldId id="1198"/>
          </p14:sldIdLst>
        </p14:section>
        <p14:section name="1c. History" id="{14362C35-950D-3548-B0C4-16C9298273C1}">
          <p14:sldIdLst>
            <p14:sldId id="1256"/>
            <p14:sldId id="1218"/>
            <p14:sldId id="1240"/>
            <p14:sldId id="1241"/>
            <p14:sldId id="1242"/>
            <p14:sldId id="1239"/>
            <p14:sldId id="1243"/>
            <p14:sldId id="1246"/>
            <p14:sldId id="1244"/>
            <p14:sldId id="1247"/>
            <p14:sldId id="1248"/>
            <p14:sldId id="1249"/>
            <p14:sldId id="1251"/>
            <p14:sldId id="1236"/>
            <p14:sldId id="1252"/>
            <p14:sldId id="1254"/>
            <p14:sldId id="125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6" autoAdjust="0"/>
    <p:restoredTop sz="81812" autoAdjust="0"/>
  </p:normalViewPr>
  <p:slideViewPr>
    <p:cSldViewPr snapToGrid="0" snapToObjects="1">
      <p:cViewPr varScale="1">
        <p:scale>
          <a:sx n="129" d="100"/>
          <a:sy n="129" d="100"/>
        </p:scale>
        <p:origin x="3696" y="13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AC4FA-75D6-C340-91DD-058D17C855A1}" type="datetimeFigureOut">
              <a:rPr lang="en-US" smtClean="0"/>
              <a:t>8/23/2019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5A3657-E5C1-6741-B921-FDD12E193334}" type="slidenum">
              <a:rPr lang="en-US" smtClean="0"/>
              <a:t>‹#›</a:t>
            </a:fld>
            <a:endParaRPr lang="en-US"/>
          </a:p>
        </p:txBody>
      </p:sp>
    </p:spTree>
    <p:extLst>
      <p:ext uri="{BB962C8B-B14F-4D97-AF65-F5344CB8AC3E}">
        <p14:creationId xmlns:p14="http://schemas.microsoft.com/office/powerpoint/2010/main" val="42923951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File:Panorama_of_London_Barker.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Gettysburg_Cycloram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David-Brewster.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ignomini.com/photographica/3dcameradetailpages/Dallmeyer_Sliding_Box/Dallmeyer_Universal_Sliding_Bo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ignomini.com/photographica/3dcameradetailpages/Dallmeyer_Sliding_Box/Dallmeyer_Universal_Sliding_Box.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n.wikipedia.org/wiki/File:Panavision3.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ki/File:How_Cinerama_is_projected.gif"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themeparktourist.com/features/20140316/16850/disneys-secret-plan-revolutionize-cinema-using-disneyland-technology" TargetMode="External"/><Relationship Id="rId5" Type="http://schemas.openxmlformats.org/officeDocument/2006/relationships/hyperlink" Target="https://madchattersdotnet.files.wordpress.com/2014/12/2014-09-15-13-26-53.jpg" TargetMode="External"/><Relationship Id="rId4" Type="http://schemas.openxmlformats.org/officeDocument/2006/relationships/hyperlink" Target="https://madchatters.net/show-notes/shows-5-1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 course …</a:t>
            </a:r>
          </a:p>
          <a:p>
            <a:r>
              <a:rPr lang="en-GB" dirty="0"/>
              <a:t>You can find our slides on our course website at Richardt.name/Capture4VR, or simply search for “Capture4VR</a:t>
            </a:r>
            <a:r>
              <a:rPr lang="en-GB" dirty="0" smtClean="0"/>
              <a:t>”.</a:t>
            </a:r>
            <a:endParaRPr lang="en-GB" dirty="0"/>
          </a:p>
        </p:txBody>
      </p:sp>
      <p:sp>
        <p:nvSpPr>
          <p:cNvPr id="4" name="Slide Number Placeholder 3"/>
          <p:cNvSpPr>
            <a:spLocks noGrp="1"/>
          </p:cNvSpPr>
          <p:nvPr>
            <p:ph type="sldNum" sz="quarter" idx="5"/>
          </p:nvPr>
        </p:nvSpPr>
        <p:spPr/>
        <p:txBody>
          <a:bodyPr/>
          <a:lstStyle/>
          <a:p>
            <a:fld id="{4A5A3657-E5C1-6741-B921-FDD12E193334}" type="slidenum">
              <a:rPr lang="en-US" smtClean="0"/>
              <a:t>1</a:t>
            </a:fld>
            <a:endParaRPr lang="en-US"/>
          </a:p>
        </p:txBody>
      </p:sp>
    </p:spTree>
    <p:extLst>
      <p:ext uri="{BB962C8B-B14F-4D97-AF65-F5344CB8AC3E}">
        <p14:creationId xmlns:p14="http://schemas.microsoft.com/office/powerpoint/2010/main" val="532363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4A5A3657-E5C1-6741-B921-FDD12E193334}" type="slidenum">
              <a:rPr lang="en-US" smtClean="0"/>
              <a:t>11</a:t>
            </a:fld>
            <a:endParaRPr lang="en-US"/>
          </a:p>
        </p:txBody>
      </p:sp>
    </p:spTree>
    <p:extLst>
      <p:ext uri="{BB962C8B-B14F-4D97-AF65-F5344CB8AC3E}">
        <p14:creationId xmlns:p14="http://schemas.microsoft.com/office/powerpoint/2010/main" val="1220968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4A5A3657-E5C1-6741-B921-FDD12E193334}" type="slidenum">
              <a:rPr lang="en-US" smtClean="0"/>
              <a:t>12</a:t>
            </a:fld>
            <a:endParaRPr lang="en-US"/>
          </a:p>
        </p:txBody>
      </p:sp>
    </p:spTree>
    <p:extLst>
      <p:ext uri="{BB962C8B-B14F-4D97-AF65-F5344CB8AC3E}">
        <p14:creationId xmlns:p14="http://schemas.microsoft.com/office/powerpoint/2010/main" val="194953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4A5A3657-E5C1-6741-B921-FDD12E193334}" type="slidenum">
              <a:rPr lang="en-US" smtClean="0"/>
              <a:t>13</a:t>
            </a:fld>
            <a:endParaRPr lang="en-US"/>
          </a:p>
        </p:txBody>
      </p:sp>
    </p:spTree>
    <p:extLst>
      <p:ext uri="{BB962C8B-B14F-4D97-AF65-F5344CB8AC3E}">
        <p14:creationId xmlns:p14="http://schemas.microsoft.com/office/powerpoint/2010/main" val="3421879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5A3657-E5C1-6741-B921-FDD12E193334}" type="slidenum">
              <a:rPr lang="en-US" smtClean="0"/>
              <a:t>14</a:t>
            </a:fld>
            <a:endParaRPr lang="en-US"/>
          </a:p>
        </p:txBody>
      </p:sp>
    </p:spTree>
    <p:extLst>
      <p:ext uri="{BB962C8B-B14F-4D97-AF65-F5344CB8AC3E}">
        <p14:creationId xmlns:p14="http://schemas.microsoft.com/office/powerpoint/2010/main" val="3387678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16</a:t>
            </a:fld>
            <a:endParaRPr lang="en-US"/>
          </a:p>
        </p:txBody>
      </p:sp>
    </p:spTree>
    <p:extLst>
      <p:ext uri="{BB962C8B-B14F-4D97-AF65-F5344CB8AC3E}">
        <p14:creationId xmlns:p14="http://schemas.microsoft.com/office/powerpoint/2010/main" val="278916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Source:</a:t>
            </a:r>
          </a:p>
          <a:p>
            <a:r>
              <a:rPr lang="en-GB" dirty="0">
                <a:hlinkClick r:id="rId3"/>
              </a:rPr>
              <a:t>https://en.wikipedia.org/wiki/File:Panorama_of_London_Barker.jpg</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17</a:t>
            </a:fld>
            <a:endParaRPr lang="en-US"/>
          </a:p>
        </p:txBody>
      </p:sp>
    </p:spTree>
    <p:extLst>
      <p:ext uri="{BB962C8B-B14F-4D97-AF65-F5344CB8AC3E}">
        <p14:creationId xmlns:p14="http://schemas.microsoft.com/office/powerpoint/2010/main" val="3322527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1793, Barker had built "The Panorama" rotunda at the </a:t>
            </a:r>
            <a:r>
              <a:rPr lang="en-GB" dirty="0" err="1"/>
              <a:t>center</a:t>
            </a:r>
            <a:r>
              <a:rPr lang="en-GB" dirty="0"/>
              <a:t> of London's entertainment district in Leicester Square, where it remained until closed in 1863.</a:t>
            </a:r>
          </a:p>
          <a:p>
            <a:r>
              <a:rPr lang="en-GB" dirty="0"/>
              <a:t>Cross-section of the Rotunda in Leicester Square in which the panorama of London was exhibited (1801).</a:t>
            </a:r>
          </a:p>
          <a:p>
            <a:endParaRPr lang="en-GB" dirty="0"/>
          </a:p>
          <a:p>
            <a:r>
              <a:rPr lang="en-GB" b="1" dirty="0"/>
              <a:t>Source:</a:t>
            </a:r>
          </a:p>
          <a:p>
            <a:r>
              <a:rPr lang="en-GB" dirty="0"/>
              <a:t>https://en.wikipedia.org/wiki/File:Cross-section-of-the-rotund_0.jpg</a:t>
            </a:r>
          </a:p>
        </p:txBody>
      </p:sp>
      <p:sp>
        <p:nvSpPr>
          <p:cNvPr id="4" name="Slide Number Placeholder 3"/>
          <p:cNvSpPr>
            <a:spLocks noGrp="1"/>
          </p:cNvSpPr>
          <p:nvPr>
            <p:ph type="sldNum" sz="quarter" idx="10"/>
          </p:nvPr>
        </p:nvSpPr>
        <p:spPr/>
        <p:txBody>
          <a:bodyPr/>
          <a:lstStyle/>
          <a:p>
            <a:fld id="{4A5A3657-E5C1-6741-B921-FDD12E193334}" type="slidenum">
              <a:rPr lang="en-US" smtClean="0"/>
              <a:t>18</a:t>
            </a:fld>
            <a:endParaRPr lang="en-US"/>
          </a:p>
        </p:txBody>
      </p:sp>
    </p:spTree>
    <p:extLst>
      <p:ext uri="{BB962C8B-B14F-4D97-AF65-F5344CB8AC3E}">
        <p14:creationId xmlns:p14="http://schemas.microsoft.com/office/powerpoint/2010/main" val="1111658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“Panorama </a:t>
            </a:r>
            <a:r>
              <a:rPr lang="en-GB" dirty="0" err="1"/>
              <a:t>Mesdag</a:t>
            </a:r>
            <a:r>
              <a:rPr lang="en-GB" dirty="0"/>
              <a:t> gives you a 360 degree vista of the sea, the dunes and the fishing village of Scheveningen as it was in 1881.”</a:t>
            </a:r>
          </a:p>
          <a:p>
            <a:endParaRPr lang="en-GB" dirty="0"/>
          </a:p>
          <a:p>
            <a:r>
              <a:rPr lang="en-GB" b="1" dirty="0"/>
              <a:t>Source:</a:t>
            </a:r>
          </a:p>
          <a:p>
            <a:r>
              <a:rPr lang="en-GB" dirty="0"/>
              <a:t>https://en.wikipedia.org/wiki/File:Panorama_mesdag.PNG</a:t>
            </a:r>
          </a:p>
        </p:txBody>
      </p:sp>
      <p:sp>
        <p:nvSpPr>
          <p:cNvPr id="4" name="Slide Number Placeholder 3"/>
          <p:cNvSpPr>
            <a:spLocks noGrp="1"/>
          </p:cNvSpPr>
          <p:nvPr>
            <p:ph type="sldNum" sz="quarter" idx="10"/>
          </p:nvPr>
        </p:nvSpPr>
        <p:spPr/>
        <p:txBody>
          <a:bodyPr/>
          <a:lstStyle/>
          <a:p>
            <a:fld id="{4A5A3657-E5C1-6741-B921-FDD12E193334}" type="slidenum">
              <a:rPr lang="en-US" smtClean="0"/>
              <a:t>19</a:t>
            </a:fld>
            <a:endParaRPr lang="en-US"/>
          </a:p>
        </p:txBody>
      </p:sp>
    </p:spTree>
    <p:extLst>
      <p:ext uri="{BB962C8B-B14F-4D97-AF65-F5344CB8AC3E}">
        <p14:creationId xmlns:p14="http://schemas.microsoft.com/office/powerpoint/2010/main" val="273209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effect of the painting has been likened to the nineteenth century equivalent of an IMAX theatre.” (</a:t>
            </a:r>
            <a:r>
              <a:rPr lang="en-GB" dirty="0">
                <a:hlinkClick r:id="rId3"/>
              </a:rPr>
              <a:t>https://en.wikipedia.org/wiki/Gettysburg_Cyclorama</a:t>
            </a:r>
            <a:r>
              <a:rPr lang="en-GB" dirty="0"/>
              <a:t>)</a:t>
            </a:r>
          </a:p>
          <a:p>
            <a:endParaRPr lang="en-GB" dirty="0"/>
          </a:p>
          <a:p>
            <a:r>
              <a:rPr lang="en-GB" b="1" dirty="0"/>
              <a:t>Source:</a:t>
            </a:r>
          </a:p>
          <a:p>
            <a:r>
              <a:rPr lang="en-GB" dirty="0"/>
              <a:t>https://en.wikipedia.org/wiki/File:Paul_Philippoteaux_-_Gettysburg_Cyclorama.jpg</a:t>
            </a:r>
          </a:p>
        </p:txBody>
      </p:sp>
      <p:sp>
        <p:nvSpPr>
          <p:cNvPr id="4" name="Slide Number Placeholder 3"/>
          <p:cNvSpPr>
            <a:spLocks noGrp="1"/>
          </p:cNvSpPr>
          <p:nvPr>
            <p:ph type="sldNum" sz="quarter" idx="10"/>
          </p:nvPr>
        </p:nvSpPr>
        <p:spPr/>
        <p:txBody>
          <a:bodyPr/>
          <a:lstStyle/>
          <a:p>
            <a:fld id="{4A5A3657-E5C1-6741-B921-FDD12E193334}" type="slidenum">
              <a:rPr lang="en-US" smtClean="0"/>
              <a:t>20</a:t>
            </a:fld>
            <a:endParaRPr lang="en-US"/>
          </a:p>
        </p:txBody>
      </p:sp>
    </p:spTree>
    <p:extLst>
      <p:ext uri="{BB962C8B-B14F-4D97-AF65-F5344CB8AC3E}">
        <p14:creationId xmlns:p14="http://schemas.microsoft.com/office/powerpoint/2010/main" val="2727826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Professor of Experimental /Philosophy/ at King’s College London</a:t>
            </a:r>
          </a:p>
          <a:p>
            <a:r>
              <a:rPr lang="en-GB" dirty="0"/>
              <a:t>inventor, who is best known for his electrical inventions, including the electric telegraph</a:t>
            </a:r>
          </a:p>
        </p:txBody>
      </p:sp>
      <p:sp>
        <p:nvSpPr>
          <p:cNvPr id="4" name="Slide Number Placeholder 3"/>
          <p:cNvSpPr>
            <a:spLocks noGrp="1"/>
          </p:cNvSpPr>
          <p:nvPr>
            <p:ph type="sldNum" sz="quarter" idx="10"/>
          </p:nvPr>
        </p:nvSpPr>
        <p:spPr/>
        <p:txBody>
          <a:bodyPr/>
          <a:lstStyle/>
          <a:p>
            <a:fld id="{4A5A3657-E5C1-6741-B921-FDD12E193334}" type="slidenum">
              <a:rPr lang="en-US" smtClean="0"/>
              <a:t>21</a:t>
            </a:fld>
            <a:endParaRPr lang="en-US"/>
          </a:p>
        </p:txBody>
      </p:sp>
    </p:spTree>
    <p:extLst>
      <p:ext uri="{BB962C8B-B14F-4D97-AF65-F5344CB8AC3E}">
        <p14:creationId xmlns:p14="http://schemas.microsoft.com/office/powerpoint/2010/main" val="327434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Christian Richardt – Associate Professor &amp; EPSRC-UKRI Innovation Fellow at the University of Bath</a:t>
            </a:r>
          </a:p>
          <a:p>
            <a:r>
              <a:rPr lang="en-GB" dirty="0"/>
              <a:t>Peter </a:t>
            </a:r>
            <a:r>
              <a:rPr lang="en-GB" dirty="0" err="1"/>
              <a:t>Hedman</a:t>
            </a:r>
            <a:r>
              <a:rPr lang="en-GB" dirty="0"/>
              <a:t> – </a:t>
            </a:r>
            <a:r>
              <a:rPr lang="en-GB" sz="1200" kern="1200" dirty="0">
                <a:solidFill>
                  <a:schemeClr val="tx1"/>
                </a:solidFill>
                <a:effectLst/>
                <a:latin typeface="+mn-lt"/>
                <a:ea typeface="+mn-ea"/>
                <a:cs typeface="+mn-cs"/>
              </a:rPr>
              <a:t>a finishing PhD student at University College London who will soon join Google</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Ryan S. Overbeck – </a:t>
            </a:r>
            <a:r>
              <a:rPr lang="en-GB" sz="1200" kern="1200" dirty="0">
                <a:solidFill>
                  <a:schemeClr val="tx1"/>
                </a:solidFill>
                <a:effectLst/>
                <a:latin typeface="+mn-lt"/>
                <a:ea typeface="+mn-ea"/>
                <a:cs typeface="+mn-cs"/>
              </a:rPr>
              <a:t>staff software engineer at Google in San Francisco</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Brian Cabral – </a:t>
            </a:r>
            <a:r>
              <a:rPr lang="en-GB" sz="1200" kern="1200" dirty="0">
                <a:solidFill>
                  <a:schemeClr val="tx1"/>
                </a:solidFill>
                <a:effectLst/>
                <a:latin typeface="+mn-lt"/>
                <a:ea typeface="+mn-ea"/>
                <a:cs typeface="+mn-cs"/>
              </a:rPr>
              <a:t>Director of Engineering at Facebook</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Robert Konrad – </a:t>
            </a:r>
            <a:r>
              <a:rPr lang="en-GB" sz="1200" kern="1200" dirty="0">
                <a:solidFill>
                  <a:schemeClr val="tx1"/>
                </a:solidFill>
                <a:effectLst/>
                <a:latin typeface="+mn-lt"/>
                <a:ea typeface="+mn-ea"/>
                <a:cs typeface="+mn-cs"/>
              </a:rPr>
              <a:t>fifth-year PhD candidate at Stanford University, advised by Gordon </a:t>
            </a:r>
            <a:r>
              <a:rPr lang="en-GB" sz="1200" kern="1200" dirty="0" err="1">
                <a:solidFill>
                  <a:schemeClr val="tx1"/>
                </a:solidFill>
                <a:effectLst/>
                <a:latin typeface="+mn-lt"/>
                <a:ea typeface="+mn-ea"/>
                <a:cs typeface="+mn-cs"/>
              </a:rPr>
              <a:t>Wetzstein</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Steve Sullivan – </a:t>
            </a:r>
            <a:r>
              <a:rPr lang="en-GB" sz="1200" kern="1200" dirty="0">
                <a:solidFill>
                  <a:schemeClr val="tx1"/>
                </a:solidFill>
                <a:effectLst/>
                <a:latin typeface="+mn-lt"/>
                <a:ea typeface="+mn-ea"/>
                <a:cs typeface="+mn-cs"/>
              </a:rPr>
              <a:t>leads the Mixed Reality Capture Studios </a:t>
            </a:r>
            <a:r>
              <a:rPr lang="en-GB" sz="1200" kern="1200" dirty="0" smtClean="0">
                <a:solidFill>
                  <a:schemeClr val="tx1"/>
                </a:solidFill>
                <a:effectLst/>
                <a:latin typeface="+mn-lt"/>
                <a:ea typeface="+mn-ea"/>
                <a:cs typeface="+mn-cs"/>
              </a:rPr>
              <a:t>program at Microsoft</a:t>
            </a:r>
            <a:endParaRPr lang="en-GB" dirty="0">
              <a:effectLst/>
            </a:endParaRPr>
          </a:p>
        </p:txBody>
      </p:sp>
      <p:sp>
        <p:nvSpPr>
          <p:cNvPr id="4" name="Slide Number Placeholder 3"/>
          <p:cNvSpPr>
            <a:spLocks noGrp="1"/>
          </p:cNvSpPr>
          <p:nvPr>
            <p:ph type="sldNum" sz="quarter" idx="5"/>
          </p:nvPr>
        </p:nvSpPr>
        <p:spPr/>
        <p:txBody>
          <a:bodyPr/>
          <a:lstStyle/>
          <a:p>
            <a:fld id="{4A5A3657-E5C1-6741-B921-FDD12E193334}" type="slidenum">
              <a:rPr lang="en-US" smtClean="0"/>
              <a:t>3</a:t>
            </a:fld>
            <a:endParaRPr lang="en-US"/>
          </a:p>
        </p:txBody>
      </p:sp>
    </p:spTree>
    <p:extLst>
      <p:ext uri="{BB962C8B-B14F-4D97-AF65-F5344CB8AC3E}">
        <p14:creationId xmlns:p14="http://schemas.microsoft.com/office/powerpoint/2010/main" val="746406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Wheatstone’s original stereoscope at King’s College London</a:t>
            </a:r>
          </a:p>
          <a:p>
            <a:endParaRPr lang="en-GB" dirty="0"/>
          </a:p>
          <a:p>
            <a:r>
              <a:rPr lang="en-GB" dirty="0"/>
              <a:t>stereos (Greek) = solid</a:t>
            </a:r>
          </a:p>
          <a:p>
            <a:r>
              <a:rPr lang="en-GB" dirty="0"/>
              <a:t>scope (Greek) = “examine, inspect, look to or into, consider”</a:t>
            </a:r>
          </a:p>
          <a:p>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22</a:t>
            </a:fld>
            <a:endParaRPr lang="en-US"/>
          </a:p>
        </p:txBody>
      </p:sp>
    </p:spTree>
    <p:extLst>
      <p:ext uri="{BB962C8B-B14F-4D97-AF65-F5344CB8AC3E}">
        <p14:creationId xmlns:p14="http://schemas.microsoft.com/office/powerpoint/2010/main" val="3612256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Nicéphore</a:t>
            </a:r>
            <a:r>
              <a:rPr lang="en-GB" dirty="0"/>
              <a:t> </a:t>
            </a:r>
            <a:r>
              <a:rPr lang="en-GB" dirty="0" err="1"/>
              <a:t>Niépce</a:t>
            </a:r>
            <a:r>
              <a:rPr lang="en-GB" dirty="0"/>
              <a:t> (1765–1833), French inventor &amp; inventor of photography.</a:t>
            </a:r>
          </a:p>
          <a:p>
            <a:r>
              <a:rPr lang="en-GB" dirty="0"/>
              <a:t>William Henry Fox Talbot (1800–1877), British scientist, inventor and photography pioneer.</a:t>
            </a:r>
          </a:p>
          <a:p>
            <a:r>
              <a:rPr lang="en-GB" dirty="0"/>
              <a:t>Louis-Jacques-</a:t>
            </a:r>
            <a:r>
              <a:rPr lang="en-GB" dirty="0" err="1"/>
              <a:t>Mandé</a:t>
            </a:r>
            <a:r>
              <a:rPr lang="en-GB" dirty="0"/>
              <a:t> Daguerre (1787–1851), French artist and photographer.</a:t>
            </a:r>
          </a:p>
        </p:txBody>
      </p:sp>
      <p:sp>
        <p:nvSpPr>
          <p:cNvPr id="4" name="Slide Number Placeholder 3"/>
          <p:cNvSpPr>
            <a:spLocks noGrp="1"/>
          </p:cNvSpPr>
          <p:nvPr>
            <p:ph type="sldNum" sz="quarter" idx="10"/>
          </p:nvPr>
        </p:nvSpPr>
        <p:spPr/>
        <p:txBody>
          <a:bodyPr/>
          <a:lstStyle/>
          <a:p>
            <a:fld id="{4A5A3657-E5C1-6741-B921-FDD12E193334}" type="slidenum">
              <a:rPr lang="en-US" smtClean="0"/>
              <a:t>23</a:t>
            </a:fld>
            <a:endParaRPr lang="en-US"/>
          </a:p>
        </p:txBody>
      </p:sp>
    </p:spTree>
    <p:extLst>
      <p:ext uri="{BB962C8B-B14F-4D97-AF65-F5344CB8AC3E}">
        <p14:creationId xmlns:p14="http://schemas.microsoft.com/office/powerpoint/2010/main" val="1205689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other problem … bulky …</a:t>
            </a:r>
          </a:p>
          <a:p>
            <a:endParaRPr lang="en-GB" dirty="0"/>
          </a:p>
          <a:p>
            <a:r>
              <a:rPr lang="en-GB" dirty="0"/>
              <a:t>Dr Brian May, lead guitarist of Queen and astrophysicist, and a keen </a:t>
            </a:r>
            <a:r>
              <a:rPr lang="en-GB" dirty="0" err="1"/>
              <a:t>stereographer</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24</a:t>
            </a:fld>
            <a:endParaRPr lang="en-US"/>
          </a:p>
        </p:txBody>
      </p:sp>
    </p:spTree>
    <p:extLst>
      <p:ext uri="{BB962C8B-B14F-4D97-AF65-F5344CB8AC3E}">
        <p14:creationId xmlns:p14="http://schemas.microsoft.com/office/powerpoint/2010/main" val="2196255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innovation: introduction of lenses</a:t>
            </a:r>
          </a:p>
          <a:p>
            <a:endParaRPr lang="en-GB" dirty="0"/>
          </a:p>
          <a:p>
            <a:r>
              <a:rPr lang="en-GB" dirty="0"/>
              <a:t>The Brewster Stereoscope was much admired by Queen Victoria when they were demonstrated at the Great Exhibition of 1851.</a:t>
            </a:r>
          </a:p>
          <a:p>
            <a:endParaRPr lang="en-GB" dirty="0"/>
          </a:p>
          <a:p>
            <a:r>
              <a:rPr lang="en-GB" b="1" dirty="0"/>
              <a:t>source:</a:t>
            </a:r>
          </a:p>
          <a:p>
            <a:r>
              <a:rPr lang="en-GB" dirty="0">
                <a:hlinkClick r:id="rId3"/>
              </a:rPr>
              <a:t>https://commons.wikimedia.org/wiki/File:David-Brewster.jpg</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25</a:t>
            </a:fld>
            <a:endParaRPr lang="en-US"/>
          </a:p>
        </p:txBody>
      </p:sp>
    </p:spTree>
    <p:extLst>
      <p:ext uri="{BB962C8B-B14F-4D97-AF65-F5344CB8AC3E}">
        <p14:creationId xmlns:p14="http://schemas.microsoft.com/office/powerpoint/2010/main" val="2668173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10751" hangingPunct="0"/>
            <a:r>
              <a:rPr lang="en-GB" sz="1200" kern="0" dirty="0">
                <a:solidFill>
                  <a:srgbClr val="FFFFFF"/>
                </a:solidFill>
              </a:rPr>
              <a:t>physician and poet</a:t>
            </a:r>
          </a:p>
        </p:txBody>
      </p:sp>
      <p:sp>
        <p:nvSpPr>
          <p:cNvPr id="4" name="Slide Number Placeholder 3"/>
          <p:cNvSpPr>
            <a:spLocks noGrp="1"/>
          </p:cNvSpPr>
          <p:nvPr>
            <p:ph type="sldNum" sz="quarter" idx="10"/>
          </p:nvPr>
        </p:nvSpPr>
        <p:spPr/>
        <p:txBody>
          <a:bodyPr/>
          <a:lstStyle/>
          <a:p>
            <a:fld id="{4A5A3657-E5C1-6741-B921-FDD12E193334}" type="slidenum">
              <a:rPr lang="en-US" smtClean="0"/>
              <a:t>26</a:t>
            </a:fld>
            <a:endParaRPr lang="en-US"/>
          </a:p>
        </p:txBody>
      </p:sp>
    </p:spTree>
    <p:extLst>
      <p:ext uri="{BB962C8B-B14F-4D97-AF65-F5344CB8AC3E}">
        <p14:creationId xmlns:p14="http://schemas.microsoft.com/office/powerpoint/2010/main" val="2003385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10751" hangingPunct="0"/>
            <a:r>
              <a:rPr lang="en-GB" sz="1200" kern="0" dirty="0" smtClean="0">
                <a:solidFill>
                  <a:srgbClr val="FFFFFF"/>
                </a:solidFill>
              </a:rPr>
              <a:t>lightweight and cheap</a:t>
            </a:r>
            <a:endParaRPr lang="en-GB" sz="1200" kern="0" dirty="0">
              <a:solidFill>
                <a:srgbClr val="FFFFFF"/>
              </a:solidFill>
            </a:endParaRPr>
          </a:p>
        </p:txBody>
      </p:sp>
      <p:sp>
        <p:nvSpPr>
          <p:cNvPr id="4" name="Slide Number Placeholder 3"/>
          <p:cNvSpPr>
            <a:spLocks noGrp="1"/>
          </p:cNvSpPr>
          <p:nvPr>
            <p:ph type="sldNum" sz="quarter" idx="10"/>
          </p:nvPr>
        </p:nvSpPr>
        <p:spPr/>
        <p:txBody>
          <a:bodyPr/>
          <a:lstStyle/>
          <a:p>
            <a:fld id="{4A5A3657-E5C1-6741-B921-FDD12E193334}" type="slidenum">
              <a:rPr lang="en-US" smtClean="0"/>
              <a:t>27</a:t>
            </a:fld>
            <a:endParaRPr lang="en-US"/>
          </a:p>
        </p:txBody>
      </p:sp>
    </p:spTree>
    <p:extLst>
      <p:ext uri="{BB962C8B-B14F-4D97-AF65-F5344CB8AC3E}">
        <p14:creationId xmlns:p14="http://schemas.microsoft.com/office/powerpoint/2010/main" val="131377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Dallmeyer</a:t>
            </a:r>
            <a:r>
              <a:rPr lang="en-GB" dirty="0"/>
              <a:t>, c1868, wet plate process</a:t>
            </a:r>
          </a:p>
          <a:p>
            <a:r>
              <a:rPr lang="en-GB" u="sng" dirty="0">
                <a:hlinkClick r:id="rId3"/>
              </a:rPr>
              <a:t>http://ignomini.com/photographica/3dcameradetailpages/Dallmeyer_Sliding_Box/Dallmeyer_Universal_Sliding_Box.html</a:t>
            </a:r>
          </a:p>
        </p:txBody>
      </p:sp>
      <p:sp>
        <p:nvSpPr>
          <p:cNvPr id="4" name="Slide Number Placeholder 3"/>
          <p:cNvSpPr>
            <a:spLocks noGrp="1"/>
          </p:cNvSpPr>
          <p:nvPr>
            <p:ph type="sldNum" sz="quarter" idx="10"/>
          </p:nvPr>
        </p:nvSpPr>
        <p:spPr/>
        <p:txBody>
          <a:bodyPr/>
          <a:lstStyle/>
          <a:p>
            <a:fld id="{4A5A3657-E5C1-6741-B921-FDD12E193334}" type="slidenum">
              <a:rPr lang="en-US" smtClean="0"/>
              <a:t>28</a:t>
            </a:fld>
            <a:endParaRPr lang="en-US"/>
          </a:p>
        </p:txBody>
      </p:sp>
    </p:spTree>
    <p:extLst>
      <p:ext uri="{BB962C8B-B14F-4D97-AF65-F5344CB8AC3E}">
        <p14:creationId xmlns:p14="http://schemas.microsoft.com/office/powerpoint/2010/main" val="43719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Crystal palace: 1851</a:t>
            </a:r>
          </a:p>
        </p:txBody>
      </p:sp>
      <p:sp>
        <p:nvSpPr>
          <p:cNvPr id="4" name="Slide Number Placeholder 3"/>
          <p:cNvSpPr>
            <a:spLocks noGrp="1"/>
          </p:cNvSpPr>
          <p:nvPr>
            <p:ph type="sldNum" sz="quarter" idx="5"/>
          </p:nvPr>
        </p:nvSpPr>
        <p:spPr/>
        <p:txBody>
          <a:bodyPr/>
          <a:lstStyle/>
          <a:p>
            <a:fld id="{4A5A3657-E5C1-6741-B921-FDD12E193334}" type="slidenum">
              <a:rPr lang="en-US" smtClean="0"/>
              <a:t>29</a:t>
            </a:fld>
            <a:endParaRPr lang="en-US"/>
          </a:p>
        </p:txBody>
      </p:sp>
    </p:spTree>
    <p:extLst>
      <p:ext uri="{BB962C8B-B14F-4D97-AF65-F5344CB8AC3E}">
        <p14:creationId xmlns:p14="http://schemas.microsoft.com/office/powerpoint/2010/main" val="3575297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1926</a:t>
            </a:r>
            <a:endParaRPr lang="en-GB" u="sng" dirty="0">
              <a:hlinkClick r:id="rId3"/>
            </a:endParaRPr>
          </a:p>
        </p:txBody>
      </p:sp>
      <p:sp>
        <p:nvSpPr>
          <p:cNvPr id="4" name="Slide Number Placeholder 3"/>
          <p:cNvSpPr>
            <a:spLocks noGrp="1"/>
          </p:cNvSpPr>
          <p:nvPr>
            <p:ph type="sldNum" sz="quarter" idx="10"/>
          </p:nvPr>
        </p:nvSpPr>
        <p:spPr/>
        <p:txBody>
          <a:bodyPr/>
          <a:lstStyle/>
          <a:p>
            <a:fld id="{4A5A3657-E5C1-6741-B921-FDD12E193334}" type="slidenum">
              <a:rPr lang="en-US" smtClean="0"/>
              <a:t>30</a:t>
            </a:fld>
            <a:endParaRPr lang="en-US"/>
          </a:p>
        </p:txBody>
      </p:sp>
    </p:spTree>
    <p:extLst>
      <p:ext uri="{BB962C8B-B14F-4D97-AF65-F5344CB8AC3E}">
        <p14:creationId xmlns:p14="http://schemas.microsoft.com/office/powerpoint/2010/main" val="293990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a:t>Panavision logo incorporates three aspect ratios into its design—4:3 (TV, standard "Academy" ratio) on the inside, 1.85:1 (standard U.S. widescreen) in the middle, and 2.40:1 (modern 35mm anamorphic) on the outside.</a:t>
            </a:r>
          </a:p>
          <a:p>
            <a:endParaRPr lang="en-GB" dirty="0"/>
          </a:p>
          <a:p>
            <a:r>
              <a:rPr lang="en-GB" b="1" dirty="0" smtClean="0"/>
              <a:t>Sources:</a:t>
            </a:r>
            <a:endParaRPr lang="en-GB" b="1" dirty="0"/>
          </a:p>
          <a:p>
            <a:r>
              <a:rPr lang="en-GB" dirty="0">
                <a:hlinkClick r:id="rId3"/>
              </a:rPr>
              <a:t>https://en.wikipedia.org/wiki/File:Panavision3.jpg</a:t>
            </a:r>
            <a:r>
              <a:rPr lang="en-GB" dirty="0"/>
              <a:t> — © Buena Vista Distribution</a:t>
            </a:r>
          </a:p>
          <a:p>
            <a:r>
              <a:rPr lang="en-GB" dirty="0"/>
              <a:t>https://en.wikipedia.org/wiki/File:Panavision_logo.svg</a:t>
            </a:r>
          </a:p>
        </p:txBody>
      </p:sp>
      <p:sp>
        <p:nvSpPr>
          <p:cNvPr id="4" name="Slide Number Placeholder 3"/>
          <p:cNvSpPr>
            <a:spLocks noGrp="1"/>
          </p:cNvSpPr>
          <p:nvPr>
            <p:ph type="sldNum" sz="quarter" idx="10"/>
          </p:nvPr>
        </p:nvSpPr>
        <p:spPr/>
        <p:txBody>
          <a:bodyPr/>
          <a:lstStyle/>
          <a:p>
            <a:fld id="{4A5A3657-E5C1-6741-B921-FDD12E193334}" type="slidenum">
              <a:rPr lang="en-US" smtClean="0"/>
              <a:t>31</a:t>
            </a:fld>
            <a:endParaRPr lang="en-US"/>
          </a:p>
        </p:txBody>
      </p:sp>
    </p:spTree>
    <p:extLst>
      <p:ext uri="{BB962C8B-B14F-4D97-AF65-F5344CB8AC3E}">
        <p14:creationId xmlns:p14="http://schemas.microsoft.com/office/powerpoint/2010/main" val="39688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you know, Virtual reality (VR) enables the display of dynamic visual content with @ </a:t>
            </a:r>
            <a:r>
              <a:rPr lang="en-GB" b="1" dirty="0"/>
              <a:t>unparalleled realism and immersion</a:t>
            </a:r>
            <a:r>
              <a:rPr lang="en-GB"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However, @ VR is also still a relatively young medium that @ requires new ways @ to author content, particularly for @ visual content that is captured from the real world.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In this course, we will provide a comprehensive overview of the latest progress in bringing photographs and videos into VR.</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Ultimately, the techniques, approaches and systems we discuss aim to faithfully capture the visual appearance and dynamics of the real world and to bring it into virtual reality.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 In this half-day course, we would like to take you @ on a journey from VR photography to VR video that began more than two centuries ago and which has accelerated tremendously in the last five years.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 We discuss both commercial state-of-the-art systems by Google, Facebook and Microsoft, as well as the latest research techniques and prototypes.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A3657-E5C1-6741-B921-FDD12E1933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180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b="1" dirty="0"/>
              <a:t>Sources:</a:t>
            </a:r>
          </a:p>
          <a:p>
            <a:r>
              <a:rPr lang="en-GB" dirty="0">
                <a:hlinkClick r:id="rId3"/>
              </a:rPr>
              <a:t>https://commons.wikimedia.org/wiki/File:How_Cinerama_is_projected.gif</a:t>
            </a:r>
            <a:endParaRPr lang="en-GB" dirty="0"/>
          </a:p>
          <a:p>
            <a:r>
              <a:rPr lang="en-GB" dirty="0">
                <a:hlinkClick r:id="rId4"/>
              </a:rPr>
              <a:t>https://madchatters.net/show-notes/shows-5-14/</a:t>
            </a:r>
            <a:r>
              <a:rPr lang="en-GB" dirty="0"/>
              <a:t> (</a:t>
            </a:r>
            <a:r>
              <a:rPr lang="en-GB" dirty="0">
                <a:hlinkClick r:id="rId5"/>
              </a:rPr>
              <a:t>https://madchattersdotnet.files.wordpress.com/2014/12/2014-09-15-13-26-53.jpg</a:t>
            </a:r>
            <a:r>
              <a:rPr lang="en-GB" dirty="0"/>
              <a:t>) The Mad Chatters</a:t>
            </a:r>
          </a:p>
          <a:p>
            <a:r>
              <a:rPr lang="en-GB" dirty="0">
                <a:hlinkClick r:id="rId6"/>
              </a:rPr>
              <a:t>https://www.themeparktourist.com/features/20140316/16850/disneys-secret-plan-revolutionize-cinema-using-disneyland-technology</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32</a:t>
            </a:fld>
            <a:endParaRPr lang="en-US"/>
          </a:p>
        </p:txBody>
      </p:sp>
    </p:spTree>
    <p:extLst>
      <p:ext uri="{BB962C8B-B14F-4D97-AF65-F5344CB8AC3E}">
        <p14:creationId xmlns:p14="http://schemas.microsoft.com/office/powerpoint/2010/main" val="358349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overview of our schedule for today</a:t>
            </a:r>
          </a:p>
          <a:p>
            <a:r>
              <a:rPr lang="en-GB" dirty="0"/>
              <a:t>20 minute talks</a:t>
            </a:r>
          </a:p>
          <a:p>
            <a:r>
              <a:rPr lang="en-GB" dirty="0"/>
              <a:t>time for one or two quick questions when changing presenters</a:t>
            </a:r>
          </a:p>
          <a:p>
            <a:r>
              <a:rPr lang="en-GB" dirty="0"/>
              <a:t>Q&amp;A session in the middle with a short break, for which we have an exciting demo for you to try</a:t>
            </a:r>
          </a:p>
          <a:p>
            <a:r>
              <a:rPr lang="en-GB" dirty="0"/>
              <a:t>And a closing Q&amp;A session after the conclusion</a:t>
            </a:r>
          </a:p>
        </p:txBody>
      </p:sp>
      <p:sp>
        <p:nvSpPr>
          <p:cNvPr id="4" name="Slide Number Placeholder 3"/>
          <p:cNvSpPr>
            <a:spLocks noGrp="1"/>
          </p:cNvSpPr>
          <p:nvPr>
            <p:ph type="sldNum" sz="quarter" idx="5"/>
          </p:nvPr>
        </p:nvSpPr>
        <p:spPr/>
        <p:txBody>
          <a:bodyPr/>
          <a:lstStyle/>
          <a:p>
            <a:fld id="{4A5A3657-E5C1-6741-B921-FDD12E193334}" type="slidenum">
              <a:rPr lang="en-US" smtClean="0"/>
              <a:t>5</a:t>
            </a:fld>
            <a:endParaRPr lang="en-US"/>
          </a:p>
        </p:txBody>
      </p:sp>
    </p:spTree>
    <p:extLst>
      <p:ext uri="{BB962C8B-B14F-4D97-AF65-F5344CB8AC3E}">
        <p14:creationId xmlns:p14="http://schemas.microsoft.com/office/powerpoint/2010/main" val="3604243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5A3657-E5C1-6741-B921-FDD12E193334}" type="slidenum">
              <a:rPr lang="en-US" smtClean="0"/>
              <a:t>6</a:t>
            </a:fld>
            <a:endParaRPr lang="en-US"/>
          </a:p>
        </p:txBody>
      </p:sp>
    </p:spTree>
    <p:extLst>
      <p:ext uri="{BB962C8B-B14F-4D97-AF65-F5344CB8AC3E}">
        <p14:creationId xmlns:p14="http://schemas.microsoft.com/office/powerpoint/2010/main" val="154415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5A3657-E5C1-6741-B921-FDD12E193334}" type="slidenum">
              <a:rPr lang="en-US" smtClean="0"/>
              <a:t>7</a:t>
            </a:fld>
            <a:endParaRPr lang="en-US"/>
          </a:p>
        </p:txBody>
      </p:sp>
    </p:spTree>
    <p:extLst>
      <p:ext uri="{BB962C8B-B14F-4D97-AF65-F5344CB8AC3E}">
        <p14:creationId xmlns:p14="http://schemas.microsoft.com/office/powerpoint/2010/main" val="245135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5A3657-E5C1-6741-B921-FDD12E193334}" type="slidenum">
              <a:rPr lang="en-US" smtClean="0"/>
              <a:t>8</a:t>
            </a:fld>
            <a:endParaRPr lang="en-US"/>
          </a:p>
        </p:txBody>
      </p:sp>
    </p:spTree>
    <p:extLst>
      <p:ext uri="{BB962C8B-B14F-4D97-AF65-F5344CB8AC3E}">
        <p14:creationId xmlns:p14="http://schemas.microsoft.com/office/powerpoint/2010/main" val="1514584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5A3657-E5C1-6741-B921-FDD12E193334}" type="slidenum">
              <a:rPr lang="en-US" smtClean="0"/>
              <a:t>9</a:t>
            </a:fld>
            <a:endParaRPr lang="en-US"/>
          </a:p>
        </p:txBody>
      </p:sp>
    </p:spTree>
    <p:extLst>
      <p:ext uri="{BB962C8B-B14F-4D97-AF65-F5344CB8AC3E}">
        <p14:creationId xmlns:p14="http://schemas.microsoft.com/office/powerpoint/2010/main" val="2264689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4A5A3657-E5C1-6741-B921-FDD12E193334}" type="slidenum">
              <a:rPr lang="en-US" smtClean="0"/>
              <a:t>10</a:t>
            </a:fld>
            <a:endParaRPr lang="en-US"/>
          </a:p>
        </p:txBody>
      </p:sp>
    </p:spTree>
    <p:extLst>
      <p:ext uri="{BB962C8B-B14F-4D97-AF65-F5344CB8AC3E}">
        <p14:creationId xmlns:p14="http://schemas.microsoft.com/office/powerpoint/2010/main" val="220120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914400" y="2130426"/>
            <a:ext cx="10363200" cy="1298575"/>
          </a:xfrm>
        </p:spPr>
        <p:txBody>
          <a:bodyPr/>
          <a:lstStyle>
            <a:lvl1pPr algn="ctr">
              <a:defRPr sz="4000" b="1"/>
            </a:lvl1pPr>
          </a:lstStyle>
          <a:p>
            <a:pPr lvl="0"/>
            <a:r>
              <a:rPr lang="en-GB" noProof="0" dirty="0"/>
              <a:t>Click to edit Master title style</a:t>
            </a:r>
          </a:p>
        </p:txBody>
      </p:sp>
      <p:sp>
        <p:nvSpPr>
          <p:cNvPr id="1433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noProof="0" dirty="0"/>
              <a:t>Click to edit Master subtitle style</a:t>
            </a:r>
          </a:p>
        </p:txBody>
      </p:sp>
    </p:spTree>
    <p:extLst>
      <p:ext uri="{BB962C8B-B14F-4D97-AF65-F5344CB8AC3E}">
        <p14:creationId xmlns:p14="http://schemas.microsoft.com/office/powerpoint/2010/main" val="236584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noProof="0"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Click to edit Master text styles</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GB" noProof="0">
                <a:solidFill>
                  <a:srgbClr val="003366"/>
                </a:solidFill>
              </a:rPr>
              <a:t>1 Aug 2019</a:t>
            </a:r>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noProof="0">
                <a:solidFill>
                  <a:srgbClr val="003366"/>
                </a:solidFill>
              </a:rPr>
              <a:t>Capture4VR: From VR Photography to VR Video</a:t>
            </a:r>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noProof="0" smtClean="0">
                <a:solidFill>
                  <a:srgbClr val="003366"/>
                </a:solidFill>
              </a:rPr>
              <a:pPr/>
              <a:t>‹#›</a:t>
            </a:fld>
            <a:endParaRPr lang="en-GB" noProof="0">
              <a:solidFill>
                <a:srgbClr val="003366"/>
              </a:solidFill>
            </a:endParaRPr>
          </a:p>
        </p:txBody>
      </p:sp>
    </p:spTree>
    <p:extLst>
      <p:ext uri="{BB962C8B-B14F-4D97-AF65-F5344CB8AC3E}">
        <p14:creationId xmlns:p14="http://schemas.microsoft.com/office/powerpoint/2010/main" val="100861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noProof="0"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Click to edit Master text styles</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GB" noProof="0">
                <a:solidFill>
                  <a:srgbClr val="003366"/>
                </a:solidFill>
              </a:rPr>
              <a:t>1 Aug 2019</a:t>
            </a:r>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noProof="0">
                <a:solidFill>
                  <a:srgbClr val="003366"/>
                </a:solidFill>
              </a:rPr>
              <a:t>Capture4VR: From VR Photography to VR Video</a:t>
            </a:r>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noProof="0" smtClean="0">
                <a:solidFill>
                  <a:srgbClr val="003366"/>
                </a:solidFill>
              </a:rPr>
              <a:pPr/>
              <a:t>‹#›</a:t>
            </a:fld>
            <a:endParaRPr lang="en-GB" noProof="0">
              <a:solidFill>
                <a:srgbClr val="003366"/>
              </a:solidFill>
            </a:endParaRPr>
          </a:p>
        </p:txBody>
      </p:sp>
    </p:spTree>
    <p:extLst>
      <p:ext uri="{BB962C8B-B14F-4D97-AF65-F5344CB8AC3E}">
        <p14:creationId xmlns:p14="http://schemas.microsoft.com/office/powerpoint/2010/main" val="1778880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25000"/>
              </a:lnSpc>
              <a:defRPr sz="2800"/>
            </a:lvl1pPr>
            <a:lvl2pPr>
              <a:lnSpc>
                <a:spcPct val="125000"/>
              </a:lnSpc>
              <a:defRPr sz="2400"/>
            </a:lvl2pPr>
            <a:lvl3pPr>
              <a:lnSpc>
                <a:spcPct val="125000"/>
              </a:lnSpc>
              <a:defRPr sz="2000"/>
            </a:lvl3pPr>
            <a:lvl4pPr>
              <a:lnSpc>
                <a:spcPct val="125000"/>
              </a:lnSpc>
              <a:defRPr/>
            </a:lvl4pPr>
            <a:lvl5pPr>
              <a:lnSpc>
                <a:spcPct val="125000"/>
              </a:lnSpc>
              <a:defRPr/>
            </a:lvl5pPr>
          </a:lstStyle>
          <a:p>
            <a:pPr lvl="0"/>
            <a:r>
              <a:rPr lang="en-GB" dirty="0"/>
              <a:t>Click </a:t>
            </a:r>
            <a:r>
              <a:rPr lang="en-GB" noProof="0" dirty="0"/>
              <a:t>to</a:t>
            </a:r>
            <a:r>
              <a:rPr lang="en-GB" dirty="0"/>
              <a:t>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p:nvPr>
        </p:nvSpPr>
        <p:spPr/>
        <p:txBody>
          <a:bodyPr/>
          <a:lstStyle/>
          <a:p>
            <a:r>
              <a:rPr lang="en-GB" noProof="0" dirty="0"/>
              <a:t>Click to edit Master title style</a:t>
            </a:r>
          </a:p>
        </p:txBody>
      </p:sp>
      <p:sp>
        <p:nvSpPr>
          <p:cNvPr id="9"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10"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11"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3793272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ark Title Slide">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914400" y="2130426"/>
            <a:ext cx="10363200" cy="1298575"/>
          </a:xfrm>
        </p:spPr>
        <p:txBody>
          <a:bodyPr/>
          <a:lstStyle>
            <a:lvl1pPr algn="ctr">
              <a:defRPr sz="4000" b="1">
                <a:solidFill>
                  <a:schemeClr val="accent2">
                    <a:lumMod val="20000"/>
                    <a:lumOff val="80000"/>
                  </a:schemeClr>
                </a:solidFill>
              </a:defRPr>
            </a:lvl1pPr>
          </a:lstStyle>
          <a:p>
            <a:pPr lvl="0"/>
            <a:r>
              <a:rPr lang="en-GB" noProof="0" dirty="0"/>
              <a:t>Click to edit Master title style</a:t>
            </a:r>
          </a:p>
        </p:txBody>
      </p:sp>
      <p:sp>
        <p:nvSpPr>
          <p:cNvPr id="1433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1360418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25000"/>
              </a:lnSpc>
              <a:defRPr sz="2800"/>
            </a:lvl1pPr>
            <a:lvl2pPr>
              <a:lnSpc>
                <a:spcPct val="125000"/>
              </a:lnSpc>
              <a:defRPr sz="2400"/>
            </a:lvl2pPr>
            <a:lvl3pPr>
              <a:lnSpc>
                <a:spcPct val="125000"/>
              </a:lnSpc>
              <a:defRPr sz="2000"/>
            </a:lvl3pPr>
            <a:lvl4pPr>
              <a:lnSpc>
                <a:spcPct val="125000"/>
              </a:lnSpc>
              <a:defRPr/>
            </a:lvl4pPr>
            <a:lvl5pPr>
              <a:lnSpc>
                <a:spcPct val="125000"/>
              </a:lnSpc>
              <a:defRPr/>
            </a:lvl5pPr>
          </a:lstStyle>
          <a:p>
            <a:pPr lvl="0"/>
            <a:r>
              <a:rPr lang="en-GB" dirty="0"/>
              <a:t>Click </a:t>
            </a:r>
            <a:r>
              <a:rPr lang="en-GB" noProof="0" dirty="0"/>
              <a:t>to</a:t>
            </a:r>
            <a:r>
              <a:rPr lang="en-GB" dirty="0"/>
              <a:t>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p:nvPr>
        </p:nvSpPr>
        <p:spPr/>
        <p:txBody>
          <a:bodyPr/>
          <a:lstStyle/>
          <a:p>
            <a:r>
              <a:rPr lang="en-GB" noProof="0" dirty="0"/>
              <a:t>Click to edit Master title style</a:t>
            </a:r>
          </a:p>
        </p:txBody>
      </p:sp>
      <p:sp>
        <p:nvSpPr>
          <p:cNvPr id="9"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10"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11"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13983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Topic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2000"/>
            </a:lvl3pPr>
            <a:lvl4pPr>
              <a:lnSpc>
                <a:spcPct val="100000"/>
              </a:lnSpc>
              <a:spcAft>
                <a:spcPts val="1200"/>
              </a:spcAft>
              <a:defRPr sz="2000"/>
            </a:lvl4pPr>
            <a:lvl5pPr>
              <a:lnSpc>
                <a:spcPct val="100000"/>
              </a:lnSpc>
              <a:spcAft>
                <a:spcPts val="1200"/>
              </a:spcAft>
              <a:defRPr sz="2000"/>
            </a:lvl5pPr>
          </a:lstStyle>
          <a:p>
            <a:pPr lvl="0"/>
            <a:r>
              <a:rPr lang="en-GB" dirty="0"/>
              <a:t>Click </a:t>
            </a:r>
            <a:r>
              <a:rPr lang="en-GB" noProof="0" dirty="0"/>
              <a:t>to</a:t>
            </a:r>
            <a:r>
              <a:rPr lang="en-GB" dirty="0"/>
              <a:t>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p:nvPr>
        </p:nvSpPr>
        <p:spPr/>
        <p:txBody>
          <a:bodyPr/>
          <a:lstStyle/>
          <a:p>
            <a:r>
              <a:rPr lang="en-GB" noProof="0" dirty="0"/>
              <a:t>Click to edit Master title style</a:t>
            </a:r>
          </a:p>
        </p:txBody>
      </p:sp>
      <p:sp>
        <p:nvSpPr>
          <p:cNvPr id="7"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874434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ark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600" b="1" cap="none" baseline="0"/>
            </a:lvl1pPr>
          </a:lstStyle>
          <a:p>
            <a:r>
              <a:rPr lang="en-GB" noProof="0"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Click to edit Master text styles</a:t>
            </a:r>
          </a:p>
        </p:txBody>
      </p:sp>
      <p:sp>
        <p:nvSpPr>
          <p:cNvPr id="7"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8"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9"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2734048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ark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Content Placeholder 2"/>
          <p:cNvSpPr>
            <a:spLocks noGrp="1"/>
          </p:cNvSpPr>
          <p:nvPr>
            <p:ph sz="half" idx="1"/>
          </p:nvPr>
        </p:nvSpPr>
        <p:spPr>
          <a:xfrm>
            <a:off x="624417" y="838800"/>
            <a:ext cx="5384800" cy="5400000"/>
          </a:xfrm>
        </p:spPr>
        <p:txBody>
          <a:bodyPr/>
          <a:lstStyle>
            <a:lvl1pPr>
              <a:lnSpc>
                <a:spcPct val="100000"/>
              </a:lnSpc>
              <a:spcAft>
                <a:spcPts val="1200"/>
              </a:spcAft>
              <a:defRPr sz="2800"/>
            </a:lvl1pPr>
            <a:lvl2pPr>
              <a:lnSpc>
                <a:spcPct val="100000"/>
              </a:lnSpc>
              <a:spcAft>
                <a:spcPts val="1200"/>
              </a:spcAft>
              <a:defRPr sz="2400"/>
            </a:lvl2pPr>
            <a:lvl3pPr>
              <a:lnSpc>
                <a:spcPct val="100000"/>
              </a:lnSpc>
              <a:spcAft>
                <a:spcPts val="1200"/>
              </a:spcAft>
              <a:defRPr sz="2000"/>
            </a:lvl3pPr>
            <a:lvl4pPr>
              <a:lnSpc>
                <a:spcPct val="100000"/>
              </a:lnSpc>
              <a:spcAft>
                <a:spcPts val="1200"/>
              </a:spcAft>
              <a:defRPr sz="1800"/>
            </a:lvl4pPr>
            <a:lvl5pPr>
              <a:lnSpc>
                <a:spcPct val="100000"/>
              </a:lnSpc>
              <a:spcAft>
                <a:spcPts val="1200"/>
              </a:spcAft>
              <a:defRPr sz="18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6212417" y="838799"/>
            <a:ext cx="5384800" cy="5400000"/>
          </a:xfrm>
        </p:spPr>
        <p:txBody>
          <a:bodyPr/>
          <a:lstStyle>
            <a:lvl1pPr>
              <a:lnSpc>
                <a:spcPct val="100000"/>
              </a:lnSpc>
              <a:spcAft>
                <a:spcPts val="1200"/>
              </a:spcAft>
              <a:defRPr sz="2800"/>
            </a:lvl1pPr>
            <a:lvl2pPr>
              <a:lnSpc>
                <a:spcPct val="100000"/>
              </a:lnSpc>
              <a:spcAft>
                <a:spcPts val="1200"/>
              </a:spcAft>
              <a:defRPr sz="2400"/>
            </a:lvl2pPr>
            <a:lvl3pPr>
              <a:lnSpc>
                <a:spcPct val="100000"/>
              </a:lnSpc>
              <a:spcAft>
                <a:spcPts val="1200"/>
              </a:spcAft>
              <a:defRPr sz="2000"/>
            </a:lvl3pPr>
            <a:lvl4pPr>
              <a:lnSpc>
                <a:spcPct val="100000"/>
              </a:lnSpc>
              <a:spcAft>
                <a:spcPts val="1200"/>
              </a:spcAft>
              <a:defRPr sz="1800"/>
            </a:lvl4pPr>
            <a:lvl5pPr>
              <a:lnSpc>
                <a:spcPct val="100000"/>
              </a:lnSpc>
              <a:spcAft>
                <a:spcPts val="1200"/>
              </a:spcAft>
              <a:defRPr sz="18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1082536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17" y="838800"/>
            <a:ext cx="5386917" cy="639762"/>
          </a:xfrm>
        </p:spPr>
        <p:txBody>
          <a:bodyPr anchor="ctr"/>
          <a:lstStyle>
            <a:lvl1pPr marL="0" indent="0" algn="ctr">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p:cNvSpPr>
            <a:spLocks noGrp="1"/>
          </p:cNvSpPr>
          <p:nvPr>
            <p:ph sz="half" idx="2"/>
          </p:nvPr>
        </p:nvSpPr>
        <p:spPr>
          <a:xfrm>
            <a:off x="624417" y="1501200"/>
            <a:ext cx="5386917" cy="473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4"/>
          <p:cNvSpPr>
            <a:spLocks noGrp="1"/>
          </p:cNvSpPr>
          <p:nvPr>
            <p:ph type="body" sz="quarter" idx="3"/>
          </p:nvPr>
        </p:nvSpPr>
        <p:spPr>
          <a:xfrm>
            <a:off x="6208183" y="838800"/>
            <a:ext cx="5389033" cy="639762"/>
          </a:xfrm>
        </p:spPr>
        <p:txBody>
          <a:bodyPr anchor="ctr"/>
          <a:lstStyle>
            <a:lvl1pPr marL="0" indent="0" algn="ctr">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Content Placeholder 5"/>
          <p:cNvSpPr>
            <a:spLocks noGrp="1"/>
          </p:cNvSpPr>
          <p:nvPr>
            <p:ph sz="quarter" idx="4"/>
          </p:nvPr>
        </p:nvSpPr>
        <p:spPr>
          <a:xfrm>
            <a:off x="6208183" y="1501200"/>
            <a:ext cx="5389033" cy="473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11" name="Footer Placeholder 2"/>
          <p:cNvSpPr>
            <a:spLocks noGrp="1"/>
          </p:cNvSpPr>
          <p:nvPr>
            <p:ph type="ftr" sz="quarter" idx="11"/>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12" name="Slide Number Placeholder 3"/>
          <p:cNvSpPr>
            <a:spLocks noGrp="1"/>
          </p:cNvSpPr>
          <p:nvPr>
            <p:ph type="sldNum" sz="quarter" idx="12"/>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
        <p:nvSpPr>
          <p:cNvPr id="13" name="Title 1"/>
          <p:cNvSpPr>
            <a:spLocks noGrp="1"/>
          </p:cNvSpPr>
          <p:nvPr>
            <p:ph type="title"/>
          </p:nvPr>
        </p:nvSpPr>
        <p:spPr>
          <a:xfrm>
            <a:off x="624418" y="115200"/>
            <a:ext cx="10972798" cy="576263"/>
          </a:xfrm>
        </p:spPr>
        <p:txBody>
          <a:bodyPr/>
          <a:lstStyle/>
          <a:p>
            <a:r>
              <a:rPr lang="en-GB" noProof="0" dirty="0"/>
              <a:t>Click to edit Master title style</a:t>
            </a:r>
          </a:p>
        </p:txBody>
      </p:sp>
    </p:spTree>
    <p:extLst>
      <p:ext uri="{BB962C8B-B14F-4D97-AF65-F5344CB8AC3E}">
        <p14:creationId xmlns:p14="http://schemas.microsoft.com/office/powerpoint/2010/main" val="974743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Dark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101600" dist="50800" dir="2700000" algn="tl" rotWithShape="0">
                    <a:prstClr val="black">
                      <a:alpha val="70000"/>
                    </a:prstClr>
                  </a:outerShdw>
                </a:effectLst>
              </a:defRPr>
            </a:lvl1pPr>
          </a:lstStyle>
          <a:p>
            <a:r>
              <a:rPr lang="en-GB" noProof="0" dirty="0"/>
              <a:t>Click to edit Master title style</a:t>
            </a:r>
          </a:p>
        </p:txBody>
      </p:sp>
      <p:sp>
        <p:nvSpPr>
          <p:cNvPr id="6"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7"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8"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198185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25000"/>
              </a:lnSpc>
              <a:defRPr sz="2800"/>
            </a:lvl1pPr>
            <a:lvl2pPr>
              <a:lnSpc>
                <a:spcPct val="125000"/>
              </a:lnSpc>
              <a:defRPr sz="2400"/>
            </a:lvl2pPr>
            <a:lvl3pPr>
              <a:lnSpc>
                <a:spcPct val="125000"/>
              </a:lnSpc>
              <a:defRPr sz="2000"/>
            </a:lvl3pPr>
            <a:lvl4pPr>
              <a:lnSpc>
                <a:spcPct val="125000"/>
              </a:lnSpc>
              <a:defRPr/>
            </a:lvl4pPr>
            <a:lvl5pPr>
              <a:lnSpc>
                <a:spcPct val="125000"/>
              </a:lnSpc>
              <a:defRPr/>
            </a:lvl5pPr>
          </a:lstStyle>
          <a:p>
            <a:pPr lvl="0"/>
            <a:r>
              <a:rPr lang="en-GB" dirty="0"/>
              <a:t>Click </a:t>
            </a:r>
            <a:r>
              <a:rPr lang="en-GB" noProof="0" dirty="0"/>
              <a:t>to</a:t>
            </a:r>
            <a:r>
              <a:rPr lang="en-GB" dirty="0"/>
              <a:t>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p:nvPr>
        </p:nvSpPr>
        <p:spPr/>
        <p:txBody>
          <a:bodyPr/>
          <a:lstStyle/>
          <a:p>
            <a:r>
              <a:rPr lang="en-GB" noProof="0" dirty="0"/>
              <a:t>Click to edit Master title style</a:t>
            </a:r>
          </a:p>
        </p:txBody>
      </p:sp>
      <p:sp>
        <p:nvSpPr>
          <p:cNvPr id="9"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GB">
                <a:solidFill>
                  <a:srgbClr val="003366"/>
                </a:solidFill>
              </a:rPr>
              <a:t>1 Aug 2019</a:t>
            </a:r>
          </a:p>
        </p:txBody>
      </p:sp>
      <p:sp>
        <p:nvSpPr>
          <p:cNvPr id="10"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a:solidFill>
                  <a:srgbClr val="003366"/>
                </a:solidFill>
              </a:rPr>
              <a:t>Capture4VR: From VR Photography to VR Video</a:t>
            </a:r>
          </a:p>
        </p:txBody>
      </p:sp>
      <p:sp>
        <p:nvSpPr>
          <p:cNvPr id="11"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solidFill>
                  <a:srgbClr val="003366"/>
                </a:solidFill>
              </a:rPr>
              <a:pPr/>
              <a:t>‹#›</a:t>
            </a:fld>
            <a:endParaRPr lang="en-GB">
              <a:solidFill>
                <a:srgbClr val="003366"/>
              </a:solidFill>
            </a:endParaRPr>
          </a:p>
        </p:txBody>
      </p:sp>
    </p:spTree>
    <p:extLst>
      <p:ext uri="{BB962C8B-B14F-4D97-AF65-F5344CB8AC3E}">
        <p14:creationId xmlns:p14="http://schemas.microsoft.com/office/powerpoint/2010/main" val="1338302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Dar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233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Dark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noProof="0"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Click to edit Master text styles</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2454348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Dark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noProof="0"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Click to edit Master text styles</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a:t>1 Aug 2019</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a:t>Capture4VR: From VR Photography to VR Video</a:t>
            </a:r>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309495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2000"/>
            </a:lvl3pPr>
            <a:lvl4pPr>
              <a:lnSpc>
                <a:spcPct val="100000"/>
              </a:lnSpc>
              <a:spcAft>
                <a:spcPts val="1200"/>
              </a:spcAft>
              <a:defRPr sz="2000"/>
            </a:lvl4pPr>
            <a:lvl5pPr>
              <a:lnSpc>
                <a:spcPct val="100000"/>
              </a:lnSpc>
              <a:spcAft>
                <a:spcPts val="1200"/>
              </a:spcAft>
              <a:defRPr sz="2000"/>
            </a:lvl5pPr>
          </a:lstStyle>
          <a:p>
            <a:pPr lvl="0"/>
            <a:r>
              <a:rPr lang="en-GB" dirty="0"/>
              <a:t>Click </a:t>
            </a:r>
            <a:r>
              <a:rPr lang="en-GB" noProof="0" dirty="0"/>
              <a:t>to</a:t>
            </a:r>
            <a:r>
              <a:rPr lang="en-GB" dirty="0"/>
              <a:t>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p:nvPr>
        </p:nvSpPr>
        <p:spPr/>
        <p:txBody>
          <a:bodyPr/>
          <a:lstStyle/>
          <a:p>
            <a:r>
              <a:rPr lang="en-GB" noProof="0" dirty="0"/>
              <a:t>Click to edit Master title style</a:t>
            </a:r>
          </a:p>
        </p:txBody>
      </p:sp>
      <p:sp>
        <p:nvSpPr>
          <p:cNvPr id="7"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GB">
                <a:solidFill>
                  <a:srgbClr val="003366"/>
                </a:solidFill>
              </a:rPr>
              <a:t>1 Aug 2019</a:t>
            </a:r>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a:solidFill>
                  <a:srgbClr val="003366"/>
                </a:solidFill>
              </a:rPr>
              <a:t>Capture4VR: From VR Photography to VR Video</a:t>
            </a:r>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solidFill>
                  <a:srgbClr val="003366"/>
                </a:solidFill>
              </a:rPr>
              <a:pPr/>
              <a:t>‹#›</a:t>
            </a:fld>
            <a:endParaRPr lang="en-GB">
              <a:solidFill>
                <a:srgbClr val="003366"/>
              </a:solidFill>
            </a:endParaRPr>
          </a:p>
        </p:txBody>
      </p:sp>
    </p:spTree>
    <p:extLst>
      <p:ext uri="{BB962C8B-B14F-4D97-AF65-F5344CB8AC3E}">
        <p14:creationId xmlns:p14="http://schemas.microsoft.com/office/powerpoint/2010/main" val="79874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600" b="1" cap="none" baseline="0"/>
            </a:lvl1pPr>
          </a:lstStyle>
          <a:p>
            <a:r>
              <a:rPr lang="en-GB" noProof="0"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a:t>Click to edit Master text styles</a:t>
            </a:r>
          </a:p>
        </p:txBody>
      </p:sp>
      <p:sp>
        <p:nvSpPr>
          <p:cNvPr id="7"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GB" noProof="0">
                <a:solidFill>
                  <a:srgbClr val="003366"/>
                </a:solidFill>
              </a:rPr>
              <a:t>1 Aug 2019</a:t>
            </a:r>
          </a:p>
        </p:txBody>
      </p:sp>
      <p:sp>
        <p:nvSpPr>
          <p:cNvPr id="8"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noProof="0">
                <a:solidFill>
                  <a:srgbClr val="003366"/>
                </a:solidFill>
              </a:rPr>
              <a:t>Capture4VR: From VR Photography to VR Video</a:t>
            </a:r>
          </a:p>
        </p:txBody>
      </p:sp>
      <p:sp>
        <p:nvSpPr>
          <p:cNvPr id="9"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noProof="0" smtClean="0">
                <a:solidFill>
                  <a:srgbClr val="003366"/>
                </a:solidFill>
              </a:rPr>
              <a:pPr/>
              <a:t>‹#›</a:t>
            </a:fld>
            <a:endParaRPr lang="en-GB" noProof="0">
              <a:solidFill>
                <a:srgbClr val="003366"/>
              </a:solidFill>
            </a:endParaRPr>
          </a:p>
        </p:txBody>
      </p:sp>
    </p:spTree>
    <p:extLst>
      <p:ext uri="{BB962C8B-B14F-4D97-AF65-F5344CB8AC3E}">
        <p14:creationId xmlns:p14="http://schemas.microsoft.com/office/powerpoint/2010/main" val="2045230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Content Placeholder 2"/>
          <p:cNvSpPr>
            <a:spLocks noGrp="1"/>
          </p:cNvSpPr>
          <p:nvPr>
            <p:ph sz="half" idx="1"/>
          </p:nvPr>
        </p:nvSpPr>
        <p:spPr>
          <a:xfrm>
            <a:off x="624417" y="838800"/>
            <a:ext cx="5384800" cy="5400000"/>
          </a:xfrm>
        </p:spPr>
        <p:txBody>
          <a:bodyPr/>
          <a:lstStyle>
            <a:lvl1pPr>
              <a:lnSpc>
                <a:spcPct val="100000"/>
              </a:lnSpc>
              <a:spcAft>
                <a:spcPts val="1200"/>
              </a:spcAft>
              <a:defRPr sz="2800"/>
            </a:lvl1pPr>
            <a:lvl2pPr>
              <a:lnSpc>
                <a:spcPct val="100000"/>
              </a:lnSpc>
              <a:spcAft>
                <a:spcPts val="1200"/>
              </a:spcAft>
              <a:defRPr sz="2400"/>
            </a:lvl2pPr>
            <a:lvl3pPr>
              <a:lnSpc>
                <a:spcPct val="100000"/>
              </a:lnSpc>
              <a:spcAft>
                <a:spcPts val="1200"/>
              </a:spcAft>
              <a:defRPr sz="2000"/>
            </a:lvl3pPr>
            <a:lvl4pPr>
              <a:lnSpc>
                <a:spcPct val="100000"/>
              </a:lnSpc>
              <a:spcAft>
                <a:spcPts val="1200"/>
              </a:spcAft>
              <a:defRPr sz="1800"/>
            </a:lvl4pPr>
            <a:lvl5pPr>
              <a:lnSpc>
                <a:spcPct val="100000"/>
              </a:lnSpc>
              <a:spcAft>
                <a:spcPts val="1200"/>
              </a:spcAft>
              <a:defRPr sz="18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6212417" y="838799"/>
            <a:ext cx="5384800" cy="5400000"/>
          </a:xfrm>
        </p:spPr>
        <p:txBody>
          <a:bodyPr/>
          <a:lstStyle>
            <a:lvl1pPr>
              <a:lnSpc>
                <a:spcPct val="100000"/>
              </a:lnSpc>
              <a:spcAft>
                <a:spcPts val="1200"/>
              </a:spcAft>
              <a:defRPr sz="2800"/>
            </a:lvl1pPr>
            <a:lvl2pPr>
              <a:lnSpc>
                <a:spcPct val="100000"/>
              </a:lnSpc>
              <a:spcAft>
                <a:spcPts val="1200"/>
              </a:spcAft>
              <a:defRPr sz="2400"/>
            </a:lvl2pPr>
            <a:lvl3pPr>
              <a:lnSpc>
                <a:spcPct val="100000"/>
              </a:lnSpc>
              <a:spcAft>
                <a:spcPts val="1200"/>
              </a:spcAft>
              <a:defRPr sz="2000"/>
            </a:lvl3pPr>
            <a:lvl4pPr>
              <a:lnSpc>
                <a:spcPct val="100000"/>
              </a:lnSpc>
              <a:spcAft>
                <a:spcPts val="1200"/>
              </a:spcAft>
              <a:defRPr sz="1800"/>
            </a:lvl4pPr>
            <a:lvl5pPr>
              <a:lnSpc>
                <a:spcPct val="100000"/>
              </a:lnSpc>
              <a:spcAft>
                <a:spcPts val="1200"/>
              </a:spcAft>
              <a:defRPr sz="18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GB" noProof="0">
                <a:solidFill>
                  <a:srgbClr val="003366"/>
                </a:solidFill>
              </a:rPr>
              <a:t>1 Aug 2019</a:t>
            </a:r>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noProof="0">
                <a:solidFill>
                  <a:srgbClr val="003366"/>
                </a:solidFill>
              </a:rPr>
              <a:t>Capture4VR: From VR Photography to VR Video</a:t>
            </a:r>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noProof="0" smtClean="0">
                <a:solidFill>
                  <a:srgbClr val="003366"/>
                </a:solidFill>
              </a:rPr>
              <a:pPr/>
              <a:t>‹#›</a:t>
            </a:fld>
            <a:endParaRPr lang="en-GB" noProof="0">
              <a:solidFill>
                <a:srgbClr val="003366"/>
              </a:solidFill>
            </a:endParaRPr>
          </a:p>
        </p:txBody>
      </p:sp>
    </p:spTree>
    <p:extLst>
      <p:ext uri="{BB962C8B-B14F-4D97-AF65-F5344CB8AC3E}">
        <p14:creationId xmlns:p14="http://schemas.microsoft.com/office/powerpoint/2010/main" val="2925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17" y="838800"/>
            <a:ext cx="5386917"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p:cNvSpPr>
            <a:spLocks noGrp="1"/>
          </p:cNvSpPr>
          <p:nvPr>
            <p:ph sz="half" idx="2"/>
          </p:nvPr>
        </p:nvSpPr>
        <p:spPr>
          <a:xfrm>
            <a:off x="624417" y="1501200"/>
            <a:ext cx="5386917" cy="473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4"/>
          <p:cNvSpPr>
            <a:spLocks noGrp="1"/>
          </p:cNvSpPr>
          <p:nvPr>
            <p:ph type="body" sz="quarter" idx="3"/>
          </p:nvPr>
        </p:nvSpPr>
        <p:spPr>
          <a:xfrm>
            <a:off x="6208183" y="838800"/>
            <a:ext cx="5389033"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Content Placeholder 5"/>
          <p:cNvSpPr>
            <a:spLocks noGrp="1"/>
          </p:cNvSpPr>
          <p:nvPr>
            <p:ph sz="quarter" idx="4"/>
          </p:nvPr>
        </p:nvSpPr>
        <p:spPr>
          <a:xfrm>
            <a:off x="6208183" y="1501200"/>
            <a:ext cx="5389033" cy="473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GB" noProof="0">
                <a:solidFill>
                  <a:srgbClr val="003366"/>
                </a:solidFill>
              </a:rPr>
              <a:t>1 Aug 2019</a:t>
            </a:r>
          </a:p>
        </p:txBody>
      </p:sp>
      <p:sp>
        <p:nvSpPr>
          <p:cNvPr id="11" name="Footer Placeholder 2"/>
          <p:cNvSpPr>
            <a:spLocks noGrp="1"/>
          </p:cNvSpPr>
          <p:nvPr>
            <p:ph type="ftr" sz="quarter" idx="11"/>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noProof="0">
                <a:solidFill>
                  <a:srgbClr val="003366"/>
                </a:solidFill>
              </a:rPr>
              <a:t>Capture4VR: From VR Photography to VR Video</a:t>
            </a:r>
          </a:p>
        </p:txBody>
      </p:sp>
      <p:sp>
        <p:nvSpPr>
          <p:cNvPr id="12" name="Slide Number Placeholder 3"/>
          <p:cNvSpPr>
            <a:spLocks noGrp="1"/>
          </p:cNvSpPr>
          <p:nvPr>
            <p:ph type="sldNum" sz="quarter" idx="12"/>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noProof="0" smtClean="0">
                <a:solidFill>
                  <a:srgbClr val="003366"/>
                </a:solidFill>
              </a:rPr>
              <a:pPr/>
              <a:t>‹#›</a:t>
            </a:fld>
            <a:endParaRPr lang="en-GB" noProof="0">
              <a:solidFill>
                <a:srgbClr val="003366"/>
              </a:solidFill>
            </a:endParaRPr>
          </a:p>
        </p:txBody>
      </p:sp>
      <p:sp>
        <p:nvSpPr>
          <p:cNvPr id="13" name="Title 1"/>
          <p:cNvSpPr>
            <a:spLocks noGrp="1"/>
          </p:cNvSpPr>
          <p:nvPr>
            <p:ph type="title"/>
          </p:nvPr>
        </p:nvSpPr>
        <p:spPr>
          <a:xfrm>
            <a:off x="624418" y="115200"/>
            <a:ext cx="10972798" cy="576263"/>
          </a:xfrm>
        </p:spPr>
        <p:txBody>
          <a:bodyPr/>
          <a:lstStyle/>
          <a:p>
            <a:r>
              <a:rPr lang="en-GB" noProof="0" dirty="0"/>
              <a:t>Click to edit Master title style</a:t>
            </a:r>
          </a:p>
        </p:txBody>
      </p:sp>
    </p:spTree>
    <p:extLst>
      <p:ext uri="{BB962C8B-B14F-4D97-AF65-F5344CB8AC3E}">
        <p14:creationId xmlns:p14="http://schemas.microsoft.com/office/powerpoint/2010/main" val="686812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6"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GB" noProof="0">
                <a:solidFill>
                  <a:srgbClr val="003366"/>
                </a:solidFill>
              </a:rPr>
              <a:t>1 Aug 2019</a:t>
            </a:r>
          </a:p>
        </p:txBody>
      </p:sp>
      <p:sp>
        <p:nvSpPr>
          <p:cNvPr id="7"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noProof="0">
                <a:solidFill>
                  <a:srgbClr val="003366"/>
                </a:solidFill>
              </a:rPr>
              <a:t>Capture4VR: From VR Photography to VR Video</a:t>
            </a:r>
          </a:p>
        </p:txBody>
      </p:sp>
      <p:sp>
        <p:nvSpPr>
          <p:cNvPr id="8"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noProof="0" smtClean="0">
                <a:solidFill>
                  <a:srgbClr val="003366"/>
                </a:solidFill>
              </a:rPr>
              <a:pPr/>
              <a:t>‹#›</a:t>
            </a:fld>
            <a:endParaRPr lang="en-GB" noProof="0">
              <a:solidFill>
                <a:srgbClr val="003366"/>
              </a:solidFill>
            </a:endParaRPr>
          </a:p>
        </p:txBody>
      </p:sp>
    </p:spTree>
    <p:extLst>
      <p:ext uri="{BB962C8B-B14F-4D97-AF65-F5344CB8AC3E}">
        <p14:creationId xmlns:p14="http://schemas.microsoft.com/office/powerpoint/2010/main" val="317290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noProof="0" dirty="0"/>
              <a:t>Click to edit Master title style</a:t>
            </a:r>
          </a:p>
        </p:txBody>
      </p:sp>
      <p:sp>
        <p:nvSpPr>
          <p:cNvPr id="6"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noProof="0">
                <a:solidFill>
                  <a:srgbClr val="003366">
                    <a:lumMod val="20000"/>
                    <a:lumOff val="80000"/>
                  </a:srgbClr>
                </a:solidFill>
              </a:rPr>
              <a:t>1 Aug 2019</a:t>
            </a:r>
          </a:p>
        </p:txBody>
      </p:sp>
      <p:sp>
        <p:nvSpPr>
          <p:cNvPr id="7"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noProof="0">
                <a:solidFill>
                  <a:srgbClr val="003366">
                    <a:lumMod val="20000"/>
                    <a:lumOff val="80000"/>
                  </a:srgbClr>
                </a:solidFill>
              </a:rPr>
              <a:t>Capture4VR: From VR Photography to VR Video</a:t>
            </a:r>
          </a:p>
        </p:txBody>
      </p:sp>
      <p:sp>
        <p:nvSpPr>
          <p:cNvPr id="8"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noProof="0" smtClean="0">
                <a:solidFill>
                  <a:srgbClr val="003366">
                    <a:lumMod val="20000"/>
                    <a:lumOff val="80000"/>
                  </a:srgbClr>
                </a:solidFill>
              </a:rPr>
              <a:pPr/>
              <a:t>‹#›</a:t>
            </a:fld>
            <a:endParaRPr lang="en-GB" noProof="0">
              <a:solidFill>
                <a:srgbClr val="003366">
                  <a:lumMod val="20000"/>
                  <a:lumOff val="80000"/>
                </a:srgbClr>
              </a:solidFill>
            </a:endParaRPr>
          </a:p>
        </p:txBody>
      </p:sp>
    </p:spTree>
    <p:extLst>
      <p:ext uri="{BB962C8B-B14F-4D97-AF65-F5344CB8AC3E}">
        <p14:creationId xmlns:p14="http://schemas.microsoft.com/office/powerpoint/2010/main" val="94804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93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24418" y="115200"/>
            <a:ext cx="1097279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noProof="0" dirty="0"/>
              <a:t>Click to edit Master title style</a:t>
            </a:r>
          </a:p>
        </p:txBody>
      </p:sp>
      <p:sp>
        <p:nvSpPr>
          <p:cNvPr id="3075" name="Rectangle 3"/>
          <p:cNvSpPr>
            <a:spLocks noGrp="1" noChangeArrowheads="1"/>
          </p:cNvSpPr>
          <p:nvPr>
            <p:ph type="body" idx="1"/>
          </p:nvPr>
        </p:nvSpPr>
        <p:spPr bwMode="auto">
          <a:xfrm>
            <a:off x="624417" y="838800"/>
            <a:ext cx="10972800"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9" name="AutoShape 7"/>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3080" name="AutoShape 8"/>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3081" name="AutoShape 9"/>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2"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pPr defTabSz="914400" fontAlgn="base">
              <a:spcBef>
                <a:spcPct val="0"/>
              </a:spcBef>
              <a:spcAft>
                <a:spcPct val="0"/>
              </a:spcAft>
            </a:pPr>
            <a:r>
              <a:rPr lang="en-GB" noProof="0">
                <a:solidFill>
                  <a:srgbClr val="003366"/>
                </a:solidFill>
              </a:rPr>
              <a:t>1 Aug 2019</a:t>
            </a:r>
          </a:p>
        </p:txBody>
      </p:sp>
      <p:sp>
        <p:nvSpPr>
          <p:cNvPr id="3"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pPr defTabSz="914400" fontAlgn="base">
              <a:spcBef>
                <a:spcPct val="0"/>
              </a:spcBef>
              <a:spcAft>
                <a:spcPct val="0"/>
              </a:spcAft>
            </a:pPr>
            <a:r>
              <a:rPr lang="en-GB" noProof="0">
                <a:solidFill>
                  <a:srgbClr val="003366"/>
                </a:solidFill>
              </a:rPr>
              <a:t>Capture4VR: From VR Photography to VR Video</a:t>
            </a:r>
          </a:p>
        </p:txBody>
      </p:sp>
      <p:sp>
        <p:nvSpPr>
          <p:cNvPr id="4"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pPr defTabSz="914400" fontAlgn="base">
              <a:spcBef>
                <a:spcPct val="0"/>
              </a:spcBef>
              <a:spcAft>
                <a:spcPct val="0"/>
              </a:spcAft>
            </a:pPr>
            <a:fld id="{9B281B64-7B92-47B0-8A60-E22259C079AF}" type="slidenum">
              <a:rPr lang="en-GB" noProof="0" smtClean="0">
                <a:solidFill>
                  <a:srgbClr val="003366"/>
                </a:solidFill>
              </a:rPr>
              <a:pPr defTabSz="914400" fontAlgn="base">
                <a:spcBef>
                  <a:spcPct val="0"/>
                </a:spcBef>
                <a:spcAft>
                  <a:spcPct val="0"/>
                </a:spcAft>
              </a:pPr>
              <a:t>‹#›</a:t>
            </a:fld>
            <a:endParaRPr lang="en-GB" noProof="0">
              <a:solidFill>
                <a:srgbClr val="003366"/>
              </a:solidFill>
            </a:endParaRPr>
          </a:p>
        </p:txBody>
      </p:sp>
    </p:spTree>
    <p:extLst>
      <p:ext uri="{BB962C8B-B14F-4D97-AF65-F5344CB8AC3E}">
        <p14:creationId xmlns:p14="http://schemas.microsoft.com/office/powerpoint/2010/main" val="556790472"/>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20" r:id="rId12"/>
  </p:sldLayoutIdLst>
  <p:hf hdr="0"/>
  <p:txStyles>
    <p:titleStyle>
      <a:lvl1pPr algn="ctr" rtl="0" eaLnBrk="0" fontAlgn="base" hangingPunct="0">
        <a:spcBef>
          <a:spcPct val="0"/>
        </a:spcBef>
        <a:spcAft>
          <a:spcPct val="0"/>
        </a:spcAft>
        <a:defRPr sz="2800" b="1">
          <a:solidFill>
            <a:srgbClr val="003366"/>
          </a:solidFill>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p:titleStyle>
    <p:bodyStyle>
      <a:lvl1pPr marL="288000" indent="-288000" algn="l" rtl="0" eaLnBrk="0" fontAlgn="base" hangingPunct="0">
        <a:lnSpc>
          <a:spcPct val="125000"/>
        </a:lnSpc>
        <a:spcBef>
          <a:spcPts val="0"/>
        </a:spcBef>
        <a:spcAft>
          <a:spcPts val="600"/>
        </a:spcAft>
        <a:buClr>
          <a:srgbClr val="336699"/>
        </a:buClr>
        <a:buFont typeface="Wingdings" panose="05000000000000000000" pitchFamily="2" charset="2"/>
        <a:buChar char="§"/>
        <a:defRPr sz="2400">
          <a:solidFill>
            <a:schemeClr val="tx1"/>
          </a:solidFill>
          <a:latin typeface="+mn-lt"/>
          <a:ea typeface="+mn-ea"/>
          <a:cs typeface="+mn-cs"/>
        </a:defRPr>
      </a:lvl1pPr>
      <a:lvl2pPr marL="720000" indent="-288000" algn="l" rtl="0" eaLnBrk="0" fontAlgn="base" hangingPunct="0">
        <a:lnSpc>
          <a:spcPct val="125000"/>
        </a:lnSpc>
        <a:spcBef>
          <a:spcPts val="0"/>
        </a:spcBef>
        <a:spcAft>
          <a:spcPts val="600"/>
        </a:spcAft>
        <a:buClr>
          <a:srgbClr val="9AAED2"/>
        </a:buClr>
        <a:buFont typeface="Arial" panose="020B0604020202020204" pitchFamily="34" charset="0"/>
        <a:buChar char="–"/>
        <a:defRPr sz="2000">
          <a:solidFill>
            <a:schemeClr val="tx1"/>
          </a:solidFill>
          <a:latin typeface="+mn-lt"/>
        </a:defRPr>
      </a:lvl2pPr>
      <a:lvl3pPr marL="1143000" indent="-228600" algn="l" rtl="0" eaLnBrk="0" fontAlgn="base" hangingPunct="0">
        <a:lnSpc>
          <a:spcPct val="125000"/>
        </a:lnSpc>
        <a:spcBef>
          <a:spcPts val="0"/>
        </a:spcBef>
        <a:spcAft>
          <a:spcPts val="600"/>
        </a:spcAft>
        <a:buClr>
          <a:schemeClr val="bg2"/>
        </a:buClr>
        <a:buFont typeface="Wingdings" panose="05000000000000000000" pitchFamily="2" charset="2"/>
        <a:buChar char="§"/>
        <a:defRPr sz="1800">
          <a:solidFill>
            <a:schemeClr val="tx1"/>
          </a:solidFill>
          <a:latin typeface="+mn-lt"/>
        </a:defRPr>
      </a:lvl3pPr>
      <a:lvl4pPr marL="1600200" indent="-228600" algn="l" rtl="0" eaLnBrk="0" fontAlgn="base" hangingPunct="0">
        <a:lnSpc>
          <a:spcPct val="125000"/>
        </a:lnSpc>
        <a:spcBef>
          <a:spcPts val="0"/>
        </a:spcBef>
        <a:spcAft>
          <a:spcPts val="600"/>
        </a:spcAft>
        <a:buClr>
          <a:schemeClr val="bg2"/>
        </a:buClr>
        <a:buFont typeface="Arial" panose="020B0604020202020204" pitchFamily="34" charset="0"/>
        <a:buChar char="–"/>
        <a:defRPr sz="1800">
          <a:solidFill>
            <a:schemeClr val="tx1"/>
          </a:solidFill>
          <a:latin typeface="+mn-lt"/>
        </a:defRPr>
      </a:lvl4pPr>
      <a:lvl5pPr marL="2057400" indent="-228600" algn="l" rtl="0" eaLnBrk="0" fontAlgn="base" hangingPunct="0">
        <a:lnSpc>
          <a:spcPct val="125000"/>
        </a:lnSpc>
        <a:spcBef>
          <a:spcPts val="0"/>
        </a:spcBef>
        <a:spcAft>
          <a:spcPts val="600"/>
        </a:spcAft>
        <a:buClr>
          <a:schemeClr val="bg2"/>
        </a:buClr>
        <a:buFont typeface="Arial" panose="020B0604020202020204" pitchFamily="34" charset="0"/>
        <a:buChar char="»"/>
        <a:defRPr sz="1800">
          <a:solidFill>
            <a:schemeClr val="tx1"/>
          </a:solidFill>
          <a:latin typeface="+mn-lt"/>
        </a:defRPr>
      </a:lvl5pPr>
      <a:lvl6pPr marL="2514600" indent="-228600" algn="l" rtl="0" fontAlgn="base">
        <a:spcBef>
          <a:spcPct val="20000"/>
        </a:spcBef>
        <a:spcAft>
          <a:spcPct val="0"/>
        </a:spcAft>
        <a:buClr>
          <a:schemeClr val="bg2"/>
        </a:buClr>
        <a:buFont typeface="Arial" charset="0"/>
        <a:buChar char="»"/>
        <a:defRPr>
          <a:solidFill>
            <a:schemeClr val="tx1"/>
          </a:solidFill>
          <a:latin typeface="+mn-lt"/>
        </a:defRPr>
      </a:lvl6pPr>
      <a:lvl7pPr marL="2971800" indent="-228600" algn="l" rtl="0" fontAlgn="base">
        <a:spcBef>
          <a:spcPct val="20000"/>
        </a:spcBef>
        <a:spcAft>
          <a:spcPct val="0"/>
        </a:spcAft>
        <a:buClr>
          <a:schemeClr val="bg2"/>
        </a:buClr>
        <a:buFont typeface="Arial" charset="0"/>
        <a:buChar char="»"/>
        <a:defRPr>
          <a:solidFill>
            <a:schemeClr val="tx1"/>
          </a:solidFill>
          <a:latin typeface="+mn-lt"/>
        </a:defRPr>
      </a:lvl7pPr>
      <a:lvl8pPr marL="3429000" indent="-228600" algn="l" rtl="0" fontAlgn="base">
        <a:spcBef>
          <a:spcPct val="20000"/>
        </a:spcBef>
        <a:spcAft>
          <a:spcPct val="0"/>
        </a:spcAft>
        <a:buClr>
          <a:schemeClr val="bg2"/>
        </a:buClr>
        <a:buFont typeface="Arial" charset="0"/>
        <a:buChar char="»"/>
        <a:defRPr>
          <a:solidFill>
            <a:schemeClr val="tx1"/>
          </a:solidFill>
          <a:latin typeface="+mn-lt"/>
        </a:defRPr>
      </a:lvl8pPr>
      <a:lvl9pPr marL="3886200" indent="-228600" algn="l" rtl="0" fontAlgn="base">
        <a:spcBef>
          <a:spcPct val="20000"/>
        </a:spcBef>
        <a:spcAft>
          <a:spcPct val="0"/>
        </a:spcAft>
        <a:buClr>
          <a:schemeClr val="bg2"/>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24418" y="115200"/>
            <a:ext cx="1097279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noProof="0" dirty="0"/>
              <a:t>Click to edit Master title style</a:t>
            </a:r>
          </a:p>
        </p:txBody>
      </p:sp>
      <p:sp>
        <p:nvSpPr>
          <p:cNvPr id="3075" name="Rectangle 3"/>
          <p:cNvSpPr>
            <a:spLocks noGrp="1" noChangeArrowheads="1"/>
          </p:cNvSpPr>
          <p:nvPr>
            <p:ph type="body" idx="1"/>
          </p:nvPr>
        </p:nvSpPr>
        <p:spPr bwMode="auto">
          <a:xfrm>
            <a:off x="624417" y="838800"/>
            <a:ext cx="10972800"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9" name="AutoShape 7"/>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3080" name="AutoShape 8"/>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3081" name="AutoShape 9"/>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2"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effectLst>
                  <a:outerShdw blurRad="101600" dir="2700000" algn="tl" rotWithShape="0">
                    <a:prstClr val="black">
                      <a:alpha val="40000"/>
                    </a:prstClr>
                  </a:outerShdw>
                </a:effectLst>
                <a:latin typeface="+mn-lt"/>
              </a:defRPr>
            </a:lvl1pPr>
          </a:lstStyle>
          <a:p>
            <a:pPr defTabSz="914400" fontAlgn="base">
              <a:spcBef>
                <a:spcPct val="0"/>
              </a:spcBef>
              <a:spcAft>
                <a:spcPct val="0"/>
              </a:spcAft>
            </a:pPr>
            <a:r>
              <a:rPr lang="en-GB"/>
              <a:t>1 Aug 2019</a:t>
            </a:r>
            <a:endParaRPr lang="en-GB" dirty="0"/>
          </a:p>
        </p:txBody>
      </p:sp>
      <p:sp>
        <p:nvSpPr>
          <p:cNvPr id="3"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effectLst>
                  <a:outerShdw blurRad="101600" dir="2700000" algn="tl" rotWithShape="0">
                    <a:prstClr val="black">
                      <a:alpha val="40000"/>
                    </a:prstClr>
                  </a:outerShdw>
                </a:effectLst>
                <a:latin typeface="+mn-lt"/>
              </a:defRPr>
            </a:lvl1pPr>
          </a:lstStyle>
          <a:p>
            <a:pPr defTabSz="914400" fontAlgn="base">
              <a:spcBef>
                <a:spcPct val="0"/>
              </a:spcBef>
              <a:spcAft>
                <a:spcPct val="0"/>
              </a:spcAft>
            </a:pPr>
            <a:r>
              <a:rPr lang="en-GB"/>
              <a:t>Capture4VR: From VR Photography to VR Video</a:t>
            </a:r>
          </a:p>
        </p:txBody>
      </p:sp>
      <p:sp>
        <p:nvSpPr>
          <p:cNvPr id="4"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effectLst>
                  <a:outerShdw blurRad="101600" dir="2700000" algn="tl" rotWithShape="0">
                    <a:prstClr val="black">
                      <a:alpha val="40000"/>
                    </a:prstClr>
                  </a:outerShdw>
                </a:effectLst>
                <a:latin typeface="+mn-lt"/>
              </a:defRPr>
            </a:lvl1pPr>
          </a:lstStyle>
          <a:p>
            <a:pPr defTabSz="914400" fontAlgn="base">
              <a:spcBef>
                <a:spcPct val="0"/>
              </a:spcBef>
              <a:spcAft>
                <a:spcPct val="0"/>
              </a:spcAft>
            </a:pPr>
            <a:fld id="{9B281B64-7B92-47B0-8A60-E22259C079AF}" type="slidenum">
              <a:rPr lang="en-GB" smtClean="0"/>
              <a:pPr defTabSz="914400" fontAlgn="base">
                <a:spcBef>
                  <a:spcPct val="0"/>
                </a:spcBef>
                <a:spcAft>
                  <a:spcPct val="0"/>
                </a:spcAft>
              </a:pPr>
              <a:t>‹#›</a:t>
            </a:fld>
            <a:endParaRPr lang="en-GB"/>
          </a:p>
        </p:txBody>
      </p:sp>
    </p:spTree>
    <p:extLst>
      <p:ext uri="{BB962C8B-B14F-4D97-AF65-F5344CB8AC3E}">
        <p14:creationId xmlns:p14="http://schemas.microsoft.com/office/powerpoint/2010/main" val="17206069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p:txStyles>
    <p:titleStyle>
      <a:lvl1pPr algn="ctr" rtl="0" eaLnBrk="0" fontAlgn="base" hangingPunct="0">
        <a:spcBef>
          <a:spcPct val="0"/>
        </a:spcBef>
        <a:spcAft>
          <a:spcPct val="0"/>
        </a:spcAft>
        <a:defRPr sz="3600" b="1">
          <a:solidFill>
            <a:schemeClr val="accent2">
              <a:lumMod val="20000"/>
              <a:lumOff val="80000"/>
            </a:schemeClr>
          </a:solidFill>
          <a:effectLst>
            <a:outerShdw blurRad="101600" dist="50800" dir="2700000" algn="tl" rotWithShape="0">
              <a:prstClr val="black">
                <a:alpha val="70000"/>
              </a:prstClr>
            </a:outerShdw>
          </a:effectLst>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p:titleStyle>
    <p:bodyStyle>
      <a:lvl1pPr marL="288000" indent="-288000" algn="l" rtl="0" eaLnBrk="0" fontAlgn="base" hangingPunct="0">
        <a:lnSpc>
          <a:spcPct val="125000"/>
        </a:lnSpc>
        <a:spcBef>
          <a:spcPts val="0"/>
        </a:spcBef>
        <a:spcAft>
          <a:spcPts val="600"/>
        </a:spcAft>
        <a:buClr>
          <a:schemeClr val="accent2">
            <a:lumMod val="20000"/>
            <a:lumOff val="80000"/>
          </a:schemeClr>
        </a:buClr>
        <a:buFont typeface="Wingdings" panose="05000000000000000000" pitchFamily="2" charset="2"/>
        <a:buChar char="§"/>
        <a:defRPr sz="2400">
          <a:solidFill>
            <a:schemeClr val="bg1"/>
          </a:solidFill>
          <a:latin typeface="+mn-lt"/>
          <a:ea typeface="+mn-ea"/>
          <a:cs typeface="+mn-cs"/>
        </a:defRPr>
      </a:lvl1pPr>
      <a:lvl2pPr marL="720000" indent="-28800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Char char="–"/>
        <a:defRPr sz="2000">
          <a:solidFill>
            <a:schemeClr val="bg1"/>
          </a:solidFill>
          <a:latin typeface="+mn-lt"/>
        </a:defRPr>
      </a:lvl2pPr>
      <a:lvl3pPr marL="1143000" indent="-228600" algn="l" rtl="0" eaLnBrk="0" fontAlgn="base" hangingPunct="0">
        <a:lnSpc>
          <a:spcPct val="125000"/>
        </a:lnSpc>
        <a:spcBef>
          <a:spcPts val="0"/>
        </a:spcBef>
        <a:spcAft>
          <a:spcPts val="600"/>
        </a:spcAft>
        <a:buClr>
          <a:schemeClr val="accent2">
            <a:lumMod val="20000"/>
            <a:lumOff val="80000"/>
          </a:schemeClr>
        </a:buClr>
        <a:buFont typeface="Wingdings" panose="05000000000000000000" pitchFamily="2" charset="2"/>
        <a:buChar char="§"/>
        <a:defRPr sz="1800">
          <a:solidFill>
            <a:schemeClr val="bg1"/>
          </a:solidFill>
          <a:latin typeface="+mn-lt"/>
        </a:defRPr>
      </a:lvl3pPr>
      <a:lvl4pPr marL="1600200" indent="-22860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Char char="–"/>
        <a:defRPr sz="1800">
          <a:solidFill>
            <a:schemeClr val="bg1"/>
          </a:solidFill>
          <a:latin typeface="+mn-lt"/>
        </a:defRPr>
      </a:lvl4pPr>
      <a:lvl5pPr marL="2057400" indent="-22860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Char char="»"/>
        <a:defRPr sz="1800">
          <a:solidFill>
            <a:schemeClr val="bg1"/>
          </a:solidFill>
          <a:latin typeface="+mn-lt"/>
        </a:defRPr>
      </a:lvl5pPr>
      <a:lvl6pPr marL="2514600" indent="-228600" algn="l" rtl="0" fontAlgn="base">
        <a:spcBef>
          <a:spcPct val="20000"/>
        </a:spcBef>
        <a:spcAft>
          <a:spcPct val="0"/>
        </a:spcAft>
        <a:buClr>
          <a:schemeClr val="bg2"/>
        </a:buClr>
        <a:buFont typeface="Arial" charset="0"/>
        <a:buChar char="»"/>
        <a:defRPr>
          <a:solidFill>
            <a:schemeClr val="tx1"/>
          </a:solidFill>
          <a:latin typeface="+mn-lt"/>
        </a:defRPr>
      </a:lvl6pPr>
      <a:lvl7pPr marL="2971800" indent="-228600" algn="l" rtl="0" fontAlgn="base">
        <a:spcBef>
          <a:spcPct val="20000"/>
        </a:spcBef>
        <a:spcAft>
          <a:spcPct val="0"/>
        </a:spcAft>
        <a:buClr>
          <a:schemeClr val="bg2"/>
        </a:buClr>
        <a:buFont typeface="Arial" charset="0"/>
        <a:buChar char="»"/>
        <a:defRPr>
          <a:solidFill>
            <a:schemeClr val="tx1"/>
          </a:solidFill>
          <a:latin typeface="+mn-lt"/>
        </a:defRPr>
      </a:lvl7pPr>
      <a:lvl8pPr marL="3429000" indent="-228600" algn="l" rtl="0" fontAlgn="base">
        <a:spcBef>
          <a:spcPct val="20000"/>
        </a:spcBef>
        <a:spcAft>
          <a:spcPct val="0"/>
        </a:spcAft>
        <a:buClr>
          <a:schemeClr val="bg2"/>
        </a:buClr>
        <a:buFont typeface="Arial" charset="0"/>
        <a:buChar char="»"/>
        <a:defRPr>
          <a:solidFill>
            <a:schemeClr val="tx1"/>
          </a:solidFill>
          <a:latin typeface="+mn-lt"/>
        </a:defRPr>
      </a:lvl8pPr>
      <a:lvl9pPr marL="3886200" indent="-228600" algn="l" rtl="0" fontAlgn="base">
        <a:spcBef>
          <a:spcPct val="20000"/>
        </a:spcBef>
        <a:spcAft>
          <a:spcPct val="0"/>
        </a:spcAft>
        <a:buClr>
          <a:schemeClr val="bg2"/>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18" Type="http://schemas.openxmlformats.org/officeDocument/2006/relationships/image" Target="../media/image4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png"/><Relationship Id="rId2" Type="http://schemas.openxmlformats.org/officeDocument/2006/relationships/notesSlide" Target="../notesSlides/notesSlide27.xml"/><Relationship Id="rId16" Type="http://schemas.openxmlformats.org/officeDocument/2006/relationships/image" Target="../media/image47.png"/><Relationship Id="rId20" Type="http://schemas.openxmlformats.org/officeDocument/2006/relationships/image" Target="../media/image51.jpeg"/><Relationship Id="rId1" Type="http://schemas.openxmlformats.org/officeDocument/2006/relationships/slideLayout" Target="../slideLayouts/slideLayout20.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jpeg"/><Relationship Id="rId19" Type="http://schemas.openxmlformats.org/officeDocument/2006/relationships/image" Target="../media/image50.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3" y="-9000"/>
            <a:ext cx="12215747" cy="6876000"/>
          </a:xfrm>
          <a:prstGeom prst="rect">
            <a:avLst/>
          </a:prstGeom>
        </p:spPr>
      </p:pic>
      <p:pic>
        <p:nvPicPr>
          <p:cNvPr id="3" name="Picture 2">
            <a:extLst>
              <a:ext uri="{FF2B5EF4-FFF2-40B4-BE49-F238E27FC236}">
                <a16:creationId xmlns:a16="http://schemas.microsoft.com/office/drawing/2014/main" id="{62DE0DEC-05E6-3D4B-8F27-B1BCC80D3EE3}"/>
              </a:ext>
            </a:extLst>
          </p:cNvPr>
          <p:cNvPicPr>
            <a:picLocks noChangeAspect="1"/>
          </p:cNvPicPr>
          <p:nvPr/>
        </p:nvPicPr>
        <p:blipFill>
          <a:blip r:embed="rId4"/>
          <a:stretch>
            <a:fillRect/>
          </a:stretch>
        </p:blipFill>
        <p:spPr>
          <a:xfrm>
            <a:off x="7833360" y="883920"/>
            <a:ext cx="3657600" cy="1066800"/>
          </a:xfrm>
          <a:prstGeom prst="rect">
            <a:avLst/>
          </a:prstGeom>
          <a:effectLst>
            <a:outerShdw blurRad="50800" dist="38100" dir="2700000" algn="tl" rotWithShape="0">
              <a:prstClr val="black">
                <a:alpha val="40000"/>
              </a:prstClr>
            </a:outerShdw>
          </a:effectLst>
        </p:spPr>
      </p:pic>
      <p:sp>
        <p:nvSpPr>
          <p:cNvPr id="5" name="Title 2">
            <a:extLst>
              <a:ext uri="{FF2B5EF4-FFF2-40B4-BE49-F238E27FC236}">
                <a16:creationId xmlns:a16="http://schemas.microsoft.com/office/drawing/2014/main" id="{C2B1BBED-DB1A-0E4D-BCC4-C77163C62AC2}"/>
              </a:ext>
            </a:extLst>
          </p:cNvPr>
          <p:cNvSpPr txBox="1">
            <a:spLocks/>
          </p:cNvSpPr>
          <p:nvPr/>
        </p:nvSpPr>
        <p:spPr bwMode="auto">
          <a:xfrm>
            <a:off x="147918" y="6225988"/>
            <a:ext cx="4074458" cy="6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accent2">
                    <a:lumMod val="20000"/>
                    <a:lumOff val="80000"/>
                  </a:schemeClr>
                </a:solidFill>
                <a:effectLst>
                  <a:outerShdw blurRad="101600" dist="50800" dir="2700000" algn="tl" rotWithShape="0">
                    <a:prstClr val="black">
                      <a:alpha val="70000"/>
                    </a:prstClr>
                  </a:outerShdw>
                </a:effectLst>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a:lstStyle>
          <a:p>
            <a:pPr defTabSz="914400">
              <a:lnSpc>
                <a:spcPct val="90000"/>
              </a:lnSpc>
            </a:pPr>
            <a:r>
              <a:rPr lang="en-GB" sz="2400" b="0" kern="0" dirty="0" err="1">
                <a:solidFill>
                  <a:schemeClr val="bg1"/>
                </a:solidFill>
                <a:latin typeface="+mn-lt"/>
              </a:rPr>
              <a:t>richardt.name</a:t>
            </a:r>
            <a:r>
              <a:rPr lang="en-GB" sz="2400" b="0" kern="0" dirty="0">
                <a:solidFill>
                  <a:schemeClr val="bg1"/>
                </a:solidFill>
                <a:latin typeface="+mn-lt"/>
              </a:rPr>
              <a:t>/Capture4VR</a:t>
            </a:r>
          </a:p>
        </p:txBody>
      </p:sp>
    </p:spTree>
    <p:extLst>
      <p:ext uri="{BB962C8B-B14F-4D97-AF65-F5344CB8AC3E}">
        <p14:creationId xmlns:p14="http://schemas.microsoft.com/office/powerpoint/2010/main" val="166351703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p:txBody>
          <a:bodyPr anchor="ctr"/>
          <a:lstStyle/>
          <a:p>
            <a:r>
              <a:rPr lang="en-GB" dirty="0"/>
              <a:t>Moving from still images to moving pictures</a:t>
            </a:r>
          </a:p>
          <a:p>
            <a:r>
              <a:rPr lang="en-GB" dirty="0"/>
              <a:t>360° video</a:t>
            </a:r>
          </a:p>
          <a:p>
            <a:pPr lvl="1"/>
            <a:r>
              <a:rPr lang="en-GB" dirty="0"/>
              <a:t>affordable consumer 360° cameras</a:t>
            </a:r>
          </a:p>
          <a:p>
            <a:pPr lvl="1"/>
            <a:r>
              <a:rPr lang="en-GB" dirty="0"/>
              <a:t>but lacks depth</a:t>
            </a:r>
          </a:p>
          <a:p>
            <a:r>
              <a:rPr lang="en-GB" dirty="0"/>
              <a:t>Omnidirectional stereo (ODS)</a:t>
            </a:r>
          </a:p>
          <a:p>
            <a:pPr lvl="1"/>
            <a:r>
              <a:rPr lang="en-GB" dirty="0"/>
              <a:t>produces stereoscopic 360° video</a:t>
            </a:r>
          </a:p>
          <a:p>
            <a:pPr lvl="1"/>
            <a:r>
              <a:rPr lang="en-GB" dirty="0"/>
              <a:t>but requires multi-camera rigs</a:t>
            </a:r>
          </a:p>
          <a:p>
            <a:pPr lvl="1"/>
            <a:r>
              <a:rPr lang="en-GB" dirty="0"/>
              <a:t>e.g. Facebook Surround 360 or Google Jump</a:t>
            </a:r>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5. 360 and ODS video</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10</a:t>
            </a:fld>
            <a:endParaRPr lang="en-GB"/>
          </a:p>
        </p:txBody>
      </p:sp>
      <p:grpSp>
        <p:nvGrpSpPr>
          <p:cNvPr id="7" name="Group 6">
            <a:extLst>
              <a:ext uri="{FF2B5EF4-FFF2-40B4-BE49-F238E27FC236}">
                <a16:creationId xmlns:a16="http://schemas.microsoft.com/office/drawing/2014/main" id="{FF919CB4-13BD-AF47-8B70-D7DD4200A062}"/>
              </a:ext>
            </a:extLst>
          </p:cNvPr>
          <p:cNvGrpSpPr/>
          <p:nvPr/>
        </p:nvGrpSpPr>
        <p:grpSpPr>
          <a:xfrm>
            <a:off x="9047583" y="1088163"/>
            <a:ext cx="2520000" cy="4549061"/>
            <a:chOff x="4114878" y="1088163"/>
            <a:chExt cx="2520000" cy="4549061"/>
          </a:xfrm>
        </p:grpSpPr>
        <p:pic>
          <p:nvPicPr>
            <p:cNvPr id="8" name="Picture 7" descr="A person wearing glasses and smiling at the camera&#10;&#10;Description automatically generated">
              <a:extLst>
                <a:ext uri="{FF2B5EF4-FFF2-40B4-BE49-F238E27FC236}">
                  <a16:creationId xmlns:a16="http://schemas.microsoft.com/office/drawing/2014/main" id="{07A91F70-2DFB-754A-9444-27140BC792AB}"/>
                </a:ext>
              </a:extLst>
            </p:cNvPr>
            <p:cNvPicPr>
              <a:picLocks noChangeAspect="1"/>
            </p:cNvPicPr>
            <p:nvPr/>
          </p:nvPicPr>
          <p:blipFill>
            <a:blip r:embed="rId3"/>
            <a:stretch>
              <a:fillRect/>
            </a:stretch>
          </p:blipFill>
          <p:spPr>
            <a:xfrm>
              <a:off x="4114878" y="1611740"/>
              <a:ext cx="2520000" cy="3366720"/>
            </a:xfrm>
            <a:prstGeom prst="rect">
              <a:avLst/>
            </a:prstGeom>
          </p:spPr>
        </p:pic>
        <p:sp>
          <p:nvSpPr>
            <p:cNvPr id="9" name="TextBox 8">
              <a:extLst>
                <a:ext uri="{FF2B5EF4-FFF2-40B4-BE49-F238E27FC236}">
                  <a16:creationId xmlns:a16="http://schemas.microsoft.com/office/drawing/2014/main" id="{26A51267-9446-5948-927C-FF0676229FE8}"/>
                </a:ext>
              </a:extLst>
            </p:cNvPr>
            <p:cNvSpPr txBox="1"/>
            <p:nvPr/>
          </p:nvSpPr>
          <p:spPr>
            <a:xfrm>
              <a:off x="4348796" y="1088163"/>
              <a:ext cx="2052165" cy="523220"/>
            </a:xfrm>
            <a:prstGeom prst="rect">
              <a:avLst/>
            </a:prstGeom>
            <a:noFill/>
          </p:spPr>
          <p:txBody>
            <a:bodyPr wrap="none" rtlCol="0">
              <a:spAutoFit/>
            </a:bodyPr>
            <a:lstStyle/>
            <a:p>
              <a:pPr algn="ctr"/>
              <a:r>
                <a:rPr lang="en-GB" sz="2800" dirty="0">
                  <a:solidFill>
                    <a:schemeClr val="bg1"/>
                  </a:solidFill>
                </a:rPr>
                <a:t>Brian Cabral</a:t>
              </a:r>
            </a:p>
          </p:txBody>
        </p:sp>
        <p:pic>
          <p:nvPicPr>
            <p:cNvPr id="10" name="Picture 9" descr="A close up of a logo&#10;&#10;Description automatically generated">
              <a:extLst>
                <a:ext uri="{FF2B5EF4-FFF2-40B4-BE49-F238E27FC236}">
                  <a16:creationId xmlns:a16="http://schemas.microsoft.com/office/drawing/2014/main" id="{373723CF-D48C-2B46-886A-627E63359EBB}"/>
                </a:ext>
              </a:extLst>
            </p:cNvPr>
            <p:cNvPicPr>
              <a:picLocks noChangeAspect="1"/>
            </p:cNvPicPr>
            <p:nvPr/>
          </p:nvPicPr>
          <p:blipFill>
            <a:blip r:embed="rId4"/>
            <a:stretch>
              <a:fillRect/>
            </a:stretch>
          </p:blipFill>
          <p:spPr>
            <a:xfrm>
              <a:off x="4474878" y="5291624"/>
              <a:ext cx="1800000" cy="345600"/>
            </a:xfrm>
            <a:prstGeom prst="rect">
              <a:avLst/>
            </a:prstGeom>
          </p:spPr>
        </p:pic>
      </p:grpSp>
    </p:spTree>
    <p:extLst>
      <p:ext uri="{BB962C8B-B14F-4D97-AF65-F5344CB8AC3E}">
        <p14:creationId xmlns:p14="http://schemas.microsoft.com/office/powerpoint/2010/main" val="84879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a:xfrm>
            <a:off x="624417" y="838800"/>
            <a:ext cx="7975573" cy="5400000"/>
          </a:xfrm>
        </p:spPr>
        <p:txBody>
          <a:bodyPr anchor="ctr"/>
          <a:lstStyle/>
          <a:p>
            <a:r>
              <a:rPr lang="en-GB" dirty="0"/>
              <a:t>ODS video approaches usually require expensive off-line processing</a:t>
            </a:r>
          </a:p>
          <a:p>
            <a:pPr lvl="1"/>
            <a:r>
              <a:rPr lang="en-GB" dirty="0"/>
              <a:t>prevents live streaming</a:t>
            </a:r>
          </a:p>
          <a:p>
            <a:r>
              <a:rPr lang="en-GB" dirty="0"/>
              <a:t>Overview of live streaming ODS:</a:t>
            </a:r>
          </a:p>
          <a:p>
            <a:pPr lvl="1"/>
            <a:r>
              <a:rPr lang="en-GB" dirty="0"/>
              <a:t>live streaming ODS camera arrays</a:t>
            </a:r>
          </a:p>
          <a:p>
            <a:pPr lvl="1"/>
            <a:r>
              <a:rPr lang="en-GB" dirty="0"/>
              <a:t>single-shot ODS systems</a:t>
            </a:r>
          </a:p>
          <a:p>
            <a:pPr lvl="1"/>
            <a:r>
              <a:rPr lang="en-GB" dirty="0"/>
              <a:t>rotating systems for ODS capture</a:t>
            </a:r>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6. Live ODS video</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11</a:t>
            </a:fld>
            <a:endParaRPr lang="en-GB"/>
          </a:p>
        </p:txBody>
      </p:sp>
      <p:grpSp>
        <p:nvGrpSpPr>
          <p:cNvPr id="15" name="Group 14">
            <a:extLst>
              <a:ext uri="{FF2B5EF4-FFF2-40B4-BE49-F238E27FC236}">
                <a16:creationId xmlns:a16="http://schemas.microsoft.com/office/drawing/2014/main" id="{C51FD230-56E8-4E49-B83F-DCE5DEA836C1}"/>
              </a:ext>
            </a:extLst>
          </p:cNvPr>
          <p:cNvGrpSpPr/>
          <p:nvPr/>
        </p:nvGrpSpPr>
        <p:grpSpPr>
          <a:xfrm>
            <a:off x="9047582" y="1060165"/>
            <a:ext cx="2520000" cy="4704004"/>
            <a:chOff x="8414859" y="1047078"/>
            <a:chExt cx="2520000" cy="4704004"/>
          </a:xfrm>
        </p:grpSpPr>
        <p:pic>
          <p:nvPicPr>
            <p:cNvPr id="16" name="Picture 15" descr="A person smiling for the camera&#10;&#10;Description automatically generated">
              <a:extLst>
                <a:ext uri="{FF2B5EF4-FFF2-40B4-BE49-F238E27FC236}">
                  <a16:creationId xmlns:a16="http://schemas.microsoft.com/office/drawing/2014/main" id="{2540EF58-2B56-7748-8224-6BC027E02A10}"/>
                </a:ext>
              </a:extLst>
            </p:cNvPr>
            <p:cNvPicPr>
              <a:picLocks noChangeAspect="1"/>
            </p:cNvPicPr>
            <p:nvPr/>
          </p:nvPicPr>
          <p:blipFill>
            <a:blip r:embed="rId3"/>
            <a:stretch>
              <a:fillRect/>
            </a:stretch>
          </p:blipFill>
          <p:spPr>
            <a:xfrm>
              <a:off x="8414859" y="1598296"/>
              <a:ext cx="2520000" cy="3364693"/>
            </a:xfrm>
            <a:prstGeom prst="rect">
              <a:avLst/>
            </a:prstGeom>
          </p:spPr>
        </p:pic>
        <p:sp>
          <p:nvSpPr>
            <p:cNvPr id="17" name="TextBox 16">
              <a:extLst>
                <a:ext uri="{FF2B5EF4-FFF2-40B4-BE49-F238E27FC236}">
                  <a16:creationId xmlns:a16="http://schemas.microsoft.com/office/drawing/2014/main" id="{D0B8BEB5-0A3B-6A49-807E-FDD31946B8D8}"/>
                </a:ext>
              </a:extLst>
            </p:cNvPr>
            <p:cNvSpPr txBox="1"/>
            <p:nvPr/>
          </p:nvSpPr>
          <p:spPr>
            <a:xfrm>
              <a:off x="8461995" y="1047078"/>
              <a:ext cx="2425729" cy="523220"/>
            </a:xfrm>
            <a:prstGeom prst="rect">
              <a:avLst/>
            </a:prstGeom>
            <a:noFill/>
          </p:spPr>
          <p:txBody>
            <a:bodyPr wrap="none" rtlCol="0">
              <a:spAutoFit/>
            </a:bodyPr>
            <a:lstStyle/>
            <a:p>
              <a:pPr algn="ctr"/>
              <a:r>
                <a:rPr lang="en-GB" sz="2800" dirty="0">
                  <a:solidFill>
                    <a:schemeClr val="bg1"/>
                  </a:solidFill>
                </a:rPr>
                <a:t>Robert Konrad</a:t>
              </a:r>
            </a:p>
          </p:txBody>
        </p:sp>
        <p:pic>
          <p:nvPicPr>
            <p:cNvPr id="18" name="Picture 17" descr="A picture containing tableware, plate, vector graphics&#10;&#10;Description automatically generated">
              <a:extLst>
                <a:ext uri="{FF2B5EF4-FFF2-40B4-BE49-F238E27FC236}">
                  <a16:creationId xmlns:a16="http://schemas.microsoft.com/office/drawing/2014/main" id="{56A59497-7760-9B4C-AD00-3947593F51C6}"/>
                </a:ext>
              </a:extLst>
            </p:cNvPr>
            <p:cNvPicPr>
              <a:picLocks noChangeAspect="1"/>
            </p:cNvPicPr>
            <p:nvPr/>
          </p:nvPicPr>
          <p:blipFill>
            <a:blip r:embed="rId4"/>
            <a:stretch>
              <a:fillRect/>
            </a:stretch>
          </p:blipFill>
          <p:spPr>
            <a:xfrm>
              <a:off x="8774859" y="5148706"/>
              <a:ext cx="1800000" cy="602376"/>
            </a:xfrm>
            <a:prstGeom prst="rect">
              <a:avLst/>
            </a:prstGeom>
          </p:spPr>
        </p:pic>
      </p:grpSp>
    </p:spTree>
    <p:extLst>
      <p:ext uri="{BB962C8B-B14F-4D97-AF65-F5344CB8AC3E}">
        <p14:creationId xmlns:p14="http://schemas.microsoft.com/office/powerpoint/2010/main" val="2991801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a:xfrm>
            <a:off x="624417" y="838800"/>
            <a:ext cx="8012589" cy="5400000"/>
          </a:xfrm>
        </p:spPr>
        <p:txBody>
          <a:bodyPr anchor="ctr"/>
          <a:lstStyle/>
          <a:p>
            <a:r>
              <a:rPr lang="en-GB" dirty="0"/>
              <a:t>Need support for 6-DoF motion within VR video</a:t>
            </a:r>
          </a:p>
          <a:p>
            <a:pPr lvl="1"/>
            <a:r>
              <a:rPr lang="en-GB" dirty="0"/>
              <a:t>so that viewers can move their head around freely to explore a scene</a:t>
            </a:r>
          </a:p>
          <a:p>
            <a:r>
              <a:rPr lang="en-GB" dirty="0"/>
              <a:t>Facebook’s latest camera rigs and techniques: </a:t>
            </a:r>
          </a:p>
          <a:p>
            <a:pPr lvl="1"/>
            <a:r>
              <a:rPr lang="en-GB" dirty="0"/>
              <a:t>x6, x24 and Manifold cameras</a:t>
            </a:r>
          </a:p>
          <a:p>
            <a:pPr lvl="1"/>
            <a:r>
              <a:rPr lang="en-GB" dirty="0"/>
              <a:t>6-DoF video techniques and results</a:t>
            </a:r>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7. 6-DoF video</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12</a:t>
            </a:fld>
            <a:endParaRPr lang="en-GB"/>
          </a:p>
        </p:txBody>
      </p:sp>
      <p:grpSp>
        <p:nvGrpSpPr>
          <p:cNvPr id="7" name="Group 6">
            <a:extLst>
              <a:ext uri="{FF2B5EF4-FFF2-40B4-BE49-F238E27FC236}">
                <a16:creationId xmlns:a16="http://schemas.microsoft.com/office/drawing/2014/main" id="{4D7C0411-F795-F54C-8767-8E412288D9B6}"/>
              </a:ext>
            </a:extLst>
          </p:cNvPr>
          <p:cNvGrpSpPr/>
          <p:nvPr/>
        </p:nvGrpSpPr>
        <p:grpSpPr>
          <a:xfrm>
            <a:off x="9047583" y="1088163"/>
            <a:ext cx="2520000" cy="4549061"/>
            <a:chOff x="4114878" y="1088163"/>
            <a:chExt cx="2520000" cy="4549061"/>
          </a:xfrm>
        </p:grpSpPr>
        <p:pic>
          <p:nvPicPr>
            <p:cNvPr id="8" name="Picture 7" descr="A person wearing glasses and smiling at the camera&#10;&#10;Description automatically generated">
              <a:extLst>
                <a:ext uri="{FF2B5EF4-FFF2-40B4-BE49-F238E27FC236}">
                  <a16:creationId xmlns:a16="http://schemas.microsoft.com/office/drawing/2014/main" id="{F02D3A8D-68CC-1741-B0B3-855DDA474E85}"/>
                </a:ext>
              </a:extLst>
            </p:cNvPr>
            <p:cNvPicPr>
              <a:picLocks noChangeAspect="1"/>
            </p:cNvPicPr>
            <p:nvPr/>
          </p:nvPicPr>
          <p:blipFill>
            <a:blip r:embed="rId3"/>
            <a:stretch>
              <a:fillRect/>
            </a:stretch>
          </p:blipFill>
          <p:spPr>
            <a:xfrm>
              <a:off x="4114878" y="1611740"/>
              <a:ext cx="2520000" cy="3366720"/>
            </a:xfrm>
            <a:prstGeom prst="rect">
              <a:avLst/>
            </a:prstGeom>
          </p:spPr>
        </p:pic>
        <p:sp>
          <p:nvSpPr>
            <p:cNvPr id="9" name="TextBox 8">
              <a:extLst>
                <a:ext uri="{FF2B5EF4-FFF2-40B4-BE49-F238E27FC236}">
                  <a16:creationId xmlns:a16="http://schemas.microsoft.com/office/drawing/2014/main" id="{AFBCB99C-F35B-FB4F-85D9-6ECC38A8A75B}"/>
                </a:ext>
              </a:extLst>
            </p:cNvPr>
            <p:cNvSpPr txBox="1"/>
            <p:nvPr/>
          </p:nvSpPr>
          <p:spPr>
            <a:xfrm>
              <a:off x="4348796" y="1088163"/>
              <a:ext cx="2052165" cy="523220"/>
            </a:xfrm>
            <a:prstGeom prst="rect">
              <a:avLst/>
            </a:prstGeom>
            <a:noFill/>
          </p:spPr>
          <p:txBody>
            <a:bodyPr wrap="none" rtlCol="0">
              <a:spAutoFit/>
            </a:bodyPr>
            <a:lstStyle/>
            <a:p>
              <a:pPr algn="ctr"/>
              <a:r>
                <a:rPr lang="en-GB" sz="2800" dirty="0">
                  <a:solidFill>
                    <a:schemeClr val="bg1"/>
                  </a:solidFill>
                </a:rPr>
                <a:t>Brian Cabral</a:t>
              </a:r>
            </a:p>
          </p:txBody>
        </p:sp>
        <p:pic>
          <p:nvPicPr>
            <p:cNvPr id="10" name="Picture 9" descr="A close up of a logo&#10;&#10;Description automatically generated">
              <a:extLst>
                <a:ext uri="{FF2B5EF4-FFF2-40B4-BE49-F238E27FC236}">
                  <a16:creationId xmlns:a16="http://schemas.microsoft.com/office/drawing/2014/main" id="{200D1E30-8748-B84D-9525-CBD5FB34526F}"/>
                </a:ext>
              </a:extLst>
            </p:cNvPr>
            <p:cNvPicPr>
              <a:picLocks noChangeAspect="1"/>
            </p:cNvPicPr>
            <p:nvPr/>
          </p:nvPicPr>
          <p:blipFill>
            <a:blip r:embed="rId4"/>
            <a:stretch>
              <a:fillRect/>
            </a:stretch>
          </p:blipFill>
          <p:spPr>
            <a:xfrm>
              <a:off x="4474878" y="5291624"/>
              <a:ext cx="1800000" cy="345600"/>
            </a:xfrm>
            <a:prstGeom prst="rect">
              <a:avLst/>
            </a:prstGeom>
          </p:spPr>
        </p:pic>
      </p:grpSp>
    </p:spTree>
    <p:extLst>
      <p:ext uri="{BB962C8B-B14F-4D97-AF65-F5344CB8AC3E}">
        <p14:creationId xmlns:p14="http://schemas.microsoft.com/office/powerpoint/2010/main" val="2494170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a:xfrm>
            <a:off x="624417" y="838800"/>
            <a:ext cx="7709355" cy="5400000"/>
          </a:xfrm>
        </p:spPr>
        <p:txBody>
          <a:bodyPr anchor="ctr"/>
          <a:lstStyle/>
          <a:p>
            <a:r>
              <a:rPr lang="en-GB" dirty="0"/>
              <a:t>We also want to capture objects realistically</a:t>
            </a:r>
          </a:p>
          <a:p>
            <a:pPr lvl="1"/>
            <a:r>
              <a:rPr lang="en-GB" dirty="0"/>
              <a:t>e.g. people and animals</a:t>
            </a:r>
          </a:p>
          <a:p>
            <a:r>
              <a:rPr lang="en-GB" dirty="0"/>
              <a:t>Volumetric video capture using outside-in camera arrangement</a:t>
            </a:r>
          </a:p>
          <a:p>
            <a:r>
              <a:rPr lang="en-GB" dirty="0"/>
              <a:t>Microsoft Mixed Reality Capture Studios:</a:t>
            </a:r>
          </a:p>
          <a:p>
            <a:pPr lvl="1"/>
            <a:r>
              <a:rPr lang="en-GB" dirty="0"/>
              <a:t>state-of-the-art commercial facilities</a:t>
            </a:r>
          </a:p>
          <a:p>
            <a:pPr lvl="1"/>
            <a:r>
              <a:rPr lang="en-GB" dirty="0"/>
              <a:t>overview of underlying technology</a:t>
            </a:r>
          </a:p>
          <a:p>
            <a:pPr lvl="1"/>
            <a:r>
              <a:rPr lang="en-GB" dirty="0"/>
              <a:t>‘holograms’ can be inserted into VR/AR experiences</a:t>
            </a:r>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8. Microsoft Mixed Reality Capture Studios</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13</a:t>
            </a:fld>
            <a:endParaRPr lang="en-GB"/>
          </a:p>
        </p:txBody>
      </p:sp>
      <p:pic>
        <p:nvPicPr>
          <p:cNvPr id="15" name="Picture 14" descr="A close up of a person smiling for the camera&#10;&#10;Description automatically generated">
            <a:extLst>
              <a:ext uri="{FF2B5EF4-FFF2-40B4-BE49-F238E27FC236}">
                <a16:creationId xmlns:a16="http://schemas.microsoft.com/office/drawing/2014/main" id="{B27EB819-ED6A-794D-8703-6A1F5ADD63A9}"/>
              </a:ext>
            </a:extLst>
          </p:cNvPr>
          <p:cNvPicPr>
            <a:picLocks noChangeAspect="1"/>
          </p:cNvPicPr>
          <p:nvPr/>
        </p:nvPicPr>
        <p:blipFill>
          <a:blip r:embed="rId3"/>
          <a:stretch>
            <a:fillRect/>
          </a:stretch>
        </p:blipFill>
        <p:spPr>
          <a:xfrm>
            <a:off x="9047583" y="1618817"/>
            <a:ext cx="2520000" cy="3360000"/>
          </a:xfrm>
          <a:prstGeom prst="rect">
            <a:avLst/>
          </a:prstGeom>
        </p:spPr>
      </p:pic>
      <p:sp>
        <p:nvSpPr>
          <p:cNvPr id="16" name="TextBox 15">
            <a:extLst>
              <a:ext uri="{FF2B5EF4-FFF2-40B4-BE49-F238E27FC236}">
                <a16:creationId xmlns:a16="http://schemas.microsoft.com/office/drawing/2014/main" id="{3370B14D-D012-B84E-AC05-4553DE91BA22}"/>
              </a:ext>
            </a:extLst>
          </p:cNvPr>
          <p:cNvSpPr txBox="1"/>
          <p:nvPr/>
        </p:nvSpPr>
        <p:spPr>
          <a:xfrm>
            <a:off x="9323436" y="1090943"/>
            <a:ext cx="1968295" cy="461665"/>
          </a:xfrm>
          <a:prstGeom prst="rect">
            <a:avLst/>
          </a:prstGeom>
          <a:noFill/>
        </p:spPr>
        <p:txBody>
          <a:bodyPr wrap="none" rtlCol="0">
            <a:spAutoFit/>
          </a:bodyPr>
          <a:lstStyle/>
          <a:p>
            <a:pPr algn="ctr"/>
            <a:r>
              <a:rPr lang="en-GB" sz="2400" dirty="0">
                <a:solidFill>
                  <a:schemeClr val="bg1"/>
                </a:solidFill>
              </a:rPr>
              <a:t>Steve Sullivan</a:t>
            </a:r>
          </a:p>
        </p:txBody>
      </p:sp>
      <p:pic>
        <p:nvPicPr>
          <p:cNvPr id="17" name="Picture 16">
            <a:extLst>
              <a:ext uri="{FF2B5EF4-FFF2-40B4-BE49-F238E27FC236}">
                <a16:creationId xmlns:a16="http://schemas.microsoft.com/office/drawing/2014/main" id="{44E184E9-349E-9147-93E6-374C8284885E}"/>
              </a:ext>
            </a:extLst>
          </p:cNvPr>
          <p:cNvPicPr>
            <a:picLocks noChangeAspect="1"/>
          </p:cNvPicPr>
          <p:nvPr/>
        </p:nvPicPr>
        <p:blipFill>
          <a:blip r:embed="rId4"/>
          <a:stretch>
            <a:fillRect/>
          </a:stretch>
        </p:blipFill>
        <p:spPr>
          <a:xfrm>
            <a:off x="9407583" y="5273174"/>
            <a:ext cx="1800000" cy="382500"/>
          </a:xfrm>
          <a:prstGeom prst="rect">
            <a:avLst/>
          </a:prstGeom>
        </p:spPr>
      </p:pic>
    </p:spTree>
    <p:extLst>
      <p:ext uri="{BB962C8B-B14F-4D97-AF65-F5344CB8AC3E}">
        <p14:creationId xmlns:p14="http://schemas.microsoft.com/office/powerpoint/2010/main" val="1892507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a:xfrm>
            <a:off x="624417" y="838800"/>
            <a:ext cx="7994482" cy="5400000"/>
          </a:xfrm>
        </p:spPr>
        <p:txBody>
          <a:bodyPr anchor="ctr"/>
          <a:lstStyle/>
          <a:p>
            <a:r>
              <a:rPr lang="en-GB" dirty="0"/>
              <a:t>Short summary</a:t>
            </a:r>
          </a:p>
          <a:p>
            <a:r>
              <a:rPr lang="en-GB" dirty="0"/>
              <a:t>Discussion of remaining challenges towards ubiquitous 6-DoF VR photography and video</a:t>
            </a:r>
          </a:p>
          <a:p>
            <a:r>
              <a:rPr lang="en-GB" dirty="0"/>
              <a:t>Questions &amp; answers</a:t>
            </a:r>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9. Conclusion + Q&amp;A</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14</a:t>
            </a:fld>
            <a:endParaRPr lang="en-GB"/>
          </a:p>
        </p:txBody>
      </p:sp>
      <p:grpSp>
        <p:nvGrpSpPr>
          <p:cNvPr id="11" name="Group 10">
            <a:extLst>
              <a:ext uri="{FF2B5EF4-FFF2-40B4-BE49-F238E27FC236}">
                <a16:creationId xmlns:a16="http://schemas.microsoft.com/office/drawing/2014/main" id="{D465D562-FACD-0C4F-86B7-D2645E11202A}"/>
              </a:ext>
            </a:extLst>
          </p:cNvPr>
          <p:cNvGrpSpPr/>
          <p:nvPr/>
        </p:nvGrpSpPr>
        <p:grpSpPr>
          <a:xfrm>
            <a:off x="9047583" y="1090943"/>
            <a:ext cx="2520000" cy="4676113"/>
            <a:chOff x="153600" y="1221952"/>
            <a:chExt cx="2520000" cy="4676113"/>
          </a:xfrm>
        </p:grpSpPr>
        <p:pic>
          <p:nvPicPr>
            <p:cNvPr id="12" name="Picture 11" descr="A person wearing glasses and smiling at the camera&#10;&#10;Description automatically generated">
              <a:extLst>
                <a:ext uri="{FF2B5EF4-FFF2-40B4-BE49-F238E27FC236}">
                  <a16:creationId xmlns:a16="http://schemas.microsoft.com/office/drawing/2014/main" id="{57933130-8345-324A-8FAB-8FD41890ADE6}"/>
                </a:ext>
              </a:extLst>
            </p:cNvPr>
            <p:cNvPicPr>
              <a:picLocks noChangeAspect="1"/>
            </p:cNvPicPr>
            <p:nvPr/>
          </p:nvPicPr>
          <p:blipFill>
            <a:blip r:embed="rId3"/>
            <a:stretch>
              <a:fillRect/>
            </a:stretch>
          </p:blipFill>
          <p:spPr>
            <a:xfrm>
              <a:off x="153600" y="1742392"/>
              <a:ext cx="2520000" cy="3367434"/>
            </a:xfrm>
            <a:prstGeom prst="rect">
              <a:avLst/>
            </a:prstGeom>
          </p:spPr>
        </p:pic>
        <p:sp>
          <p:nvSpPr>
            <p:cNvPr id="13" name="TextBox 12">
              <a:extLst>
                <a:ext uri="{FF2B5EF4-FFF2-40B4-BE49-F238E27FC236}">
                  <a16:creationId xmlns:a16="http://schemas.microsoft.com/office/drawing/2014/main" id="{507362C2-82C1-4540-AA1D-5E7284820CD0}"/>
                </a:ext>
              </a:extLst>
            </p:cNvPr>
            <p:cNvSpPr txBox="1"/>
            <p:nvPr/>
          </p:nvSpPr>
          <p:spPr>
            <a:xfrm>
              <a:off x="161910" y="1221952"/>
              <a:ext cx="2503379" cy="461665"/>
            </a:xfrm>
            <a:prstGeom prst="rect">
              <a:avLst/>
            </a:prstGeom>
            <a:noFill/>
          </p:spPr>
          <p:txBody>
            <a:bodyPr wrap="none" rtlCol="0">
              <a:spAutoFit/>
            </a:bodyPr>
            <a:lstStyle/>
            <a:p>
              <a:pPr algn="ctr"/>
              <a:r>
                <a:rPr lang="en-GB" sz="2400" dirty="0">
                  <a:solidFill>
                    <a:schemeClr val="bg1"/>
                  </a:solidFill>
                </a:rPr>
                <a:t>Christian Richardt</a:t>
              </a:r>
            </a:p>
          </p:txBody>
        </p:sp>
        <p:pic>
          <p:nvPicPr>
            <p:cNvPr id="14" name="Picture 13">
              <a:extLst>
                <a:ext uri="{FF2B5EF4-FFF2-40B4-BE49-F238E27FC236}">
                  <a16:creationId xmlns:a16="http://schemas.microsoft.com/office/drawing/2014/main" id="{69F9DDBC-00DB-D047-8DA2-B2E0B621FD3B}"/>
                </a:ext>
              </a:extLst>
            </p:cNvPr>
            <p:cNvPicPr>
              <a:picLocks noChangeAspect="1"/>
            </p:cNvPicPr>
            <p:nvPr/>
          </p:nvPicPr>
          <p:blipFill>
            <a:blip r:embed="rId4"/>
            <a:stretch>
              <a:fillRect/>
            </a:stretch>
          </p:blipFill>
          <p:spPr>
            <a:xfrm>
              <a:off x="513599" y="5292802"/>
              <a:ext cx="1800000" cy="605263"/>
            </a:xfrm>
            <a:prstGeom prst="rect">
              <a:avLst/>
            </a:prstGeom>
          </p:spPr>
        </p:pic>
      </p:grpSp>
    </p:spTree>
    <p:extLst>
      <p:ext uri="{BB962C8B-B14F-4D97-AF65-F5344CB8AC3E}">
        <p14:creationId xmlns:p14="http://schemas.microsoft.com/office/powerpoint/2010/main" val="2146900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086ED4-3720-2B45-887F-7A4838226B6C}"/>
              </a:ext>
            </a:extLst>
          </p:cNvPr>
          <p:cNvSpPr>
            <a:spLocks noGrp="1"/>
          </p:cNvSpPr>
          <p:nvPr>
            <p:ph type="title"/>
          </p:nvPr>
        </p:nvSpPr>
        <p:spPr/>
        <p:txBody>
          <a:bodyPr/>
          <a:lstStyle/>
          <a:p>
            <a:r>
              <a:rPr lang="en-GB" dirty="0"/>
              <a:t>Course schedule</a:t>
            </a:r>
          </a:p>
        </p:txBody>
      </p:sp>
      <p:sp>
        <p:nvSpPr>
          <p:cNvPr id="4" name="Date Placeholder 3">
            <a:extLst>
              <a:ext uri="{FF2B5EF4-FFF2-40B4-BE49-F238E27FC236}">
                <a16:creationId xmlns:a16="http://schemas.microsoft.com/office/drawing/2014/main" id="{E7AD5523-DD76-134E-B7AF-0B69012A949B}"/>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0BEB4F9F-7035-E746-8018-6F76E0192B89}"/>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F3560BA5-EFDB-4C48-8A5B-B59EEFBD6AC4}"/>
              </a:ext>
            </a:extLst>
          </p:cNvPr>
          <p:cNvSpPr>
            <a:spLocks noGrp="1"/>
          </p:cNvSpPr>
          <p:nvPr>
            <p:ph type="sldNum" sz="quarter" idx="4"/>
          </p:nvPr>
        </p:nvSpPr>
        <p:spPr/>
        <p:txBody>
          <a:bodyPr/>
          <a:lstStyle/>
          <a:p>
            <a:fld id="{9B281B64-7B92-47B0-8A60-E22259C079AF}" type="slidenum">
              <a:rPr lang="en-GB" smtClean="0"/>
              <a:pPr/>
              <a:t>15</a:t>
            </a:fld>
            <a:endParaRPr lang="en-GB"/>
          </a:p>
        </p:txBody>
      </p:sp>
      <p:graphicFrame>
        <p:nvGraphicFramePr>
          <p:cNvPr id="10" name="Content Placeholder 6">
            <a:extLst>
              <a:ext uri="{FF2B5EF4-FFF2-40B4-BE49-F238E27FC236}">
                <a16:creationId xmlns:a16="http://schemas.microsoft.com/office/drawing/2014/main" id="{85542951-80D0-9545-9832-45DBDFCD122E}"/>
              </a:ext>
            </a:extLst>
          </p:cNvPr>
          <p:cNvGraphicFramePr>
            <a:graphicFrameLocks noGrp="1"/>
          </p:cNvGraphicFramePr>
          <p:nvPr>
            <p:ph idx="4294967295"/>
            <p:extLst>
              <p:ext uri="{D42A27DB-BD31-4B8C-83A1-F6EECF244321}">
                <p14:modId xmlns:p14="http://schemas.microsoft.com/office/powerpoint/2010/main" val="3689568081"/>
              </p:ext>
            </p:extLst>
          </p:nvPr>
        </p:nvGraphicFramePr>
        <p:xfrm>
          <a:off x="1828800" y="961336"/>
          <a:ext cx="8101809" cy="5148000"/>
        </p:xfrm>
        <a:graphic>
          <a:graphicData uri="http://schemas.openxmlformats.org/drawingml/2006/table">
            <a:tbl>
              <a:tblPr firstRow="1">
                <a:tableStyleId>{E269D01E-BC32-4049-B463-5C60D7B0CCD2}</a:tableStyleId>
              </a:tblPr>
              <a:tblGrid>
                <a:gridCol w="1154430">
                  <a:extLst>
                    <a:ext uri="{9D8B030D-6E8A-4147-A177-3AD203B41FA5}">
                      <a16:colId xmlns:a16="http://schemas.microsoft.com/office/drawing/2014/main" val="924289559"/>
                    </a:ext>
                  </a:extLst>
                </a:gridCol>
                <a:gridCol w="525780">
                  <a:extLst>
                    <a:ext uri="{9D8B030D-6E8A-4147-A177-3AD203B41FA5}">
                      <a16:colId xmlns:a16="http://schemas.microsoft.com/office/drawing/2014/main" val="4258246506"/>
                    </a:ext>
                  </a:extLst>
                </a:gridCol>
                <a:gridCol w="2969739">
                  <a:extLst>
                    <a:ext uri="{9D8B030D-6E8A-4147-A177-3AD203B41FA5}">
                      <a16:colId xmlns:a16="http://schemas.microsoft.com/office/drawing/2014/main" val="2306813871"/>
                    </a:ext>
                  </a:extLst>
                </a:gridCol>
                <a:gridCol w="3451860">
                  <a:extLst>
                    <a:ext uri="{9D8B030D-6E8A-4147-A177-3AD203B41FA5}">
                      <a16:colId xmlns:a16="http://schemas.microsoft.com/office/drawing/2014/main" val="2433304379"/>
                    </a:ext>
                  </a:extLst>
                </a:gridCol>
              </a:tblGrid>
              <a:tr h="468000">
                <a:tc>
                  <a:txBody>
                    <a:bodyPr/>
                    <a:lstStyle/>
                    <a:p>
                      <a:pPr algn="ctr"/>
                      <a:r>
                        <a:rPr lang="en-GB" sz="2000" b="0" dirty="0">
                          <a:solidFill>
                            <a:schemeClr val="bg1"/>
                          </a:solidFill>
                          <a:latin typeface="+mj-lt"/>
                        </a:rPr>
                        <a:t>Start</a:t>
                      </a:r>
                    </a:p>
                  </a:txBody>
                  <a:tcPr marL="222856" marR="222856" marT="72000" marB="72000" anchor="ctr">
                    <a:lnL w="9525" cap="flat" cmpd="sng" algn="ctr">
                      <a:noFill/>
                      <a:prstDash val="solid"/>
                    </a:lnL>
                    <a:lnR>
                      <a:noFill/>
                    </a:lnR>
                    <a:lnT w="9525" cap="flat" cmpd="sng" algn="ctr">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bg1"/>
                        </a:solidFill>
                        <a:latin typeface="+mj-lt"/>
                      </a:endParaRPr>
                    </a:p>
                  </a:txBody>
                  <a:tcPr marL="222856" marR="0" marT="72000" marB="72000" anchor="ctr">
                    <a:lnL>
                      <a:noFill/>
                    </a:lnL>
                    <a:lnR>
                      <a:noFill/>
                    </a:lnR>
                    <a:lnT w="9525" cap="flat" cmpd="sng" algn="ctr">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chemeClr val="bg1"/>
                          </a:solidFill>
                          <a:latin typeface="+mj-lt"/>
                        </a:rPr>
                        <a:t>Topic</a:t>
                      </a:r>
                    </a:p>
                  </a:txBody>
                  <a:tcPr marL="0" marR="222856" marT="72000" marB="72000" anchor="ctr">
                    <a:lnL>
                      <a:noFill/>
                    </a:lnL>
                    <a:lnR>
                      <a:noFill/>
                    </a:lnR>
                    <a:lnT w="9525" cap="flat" cmpd="sng" algn="ctr">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chemeClr val="bg1"/>
                          </a:solidFill>
                          <a:latin typeface="+mj-lt"/>
                        </a:rPr>
                        <a:t>Speaker</a:t>
                      </a:r>
                    </a:p>
                  </a:txBody>
                  <a:tcPr marL="222856" marR="222856" marT="72000" marB="72000" anchor="ctr">
                    <a:lnL>
                      <a:noFill/>
                    </a:lnL>
                    <a:lnR w="9525" cap="flat" cmpd="sng" algn="ctr">
                      <a:noFill/>
                      <a:prstDash val="solid"/>
                    </a:lnR>
                    <a:lnT w="9525" cap="flat" cmpd="sng" algn="ctr">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773787"/>
                  </a:ext>
                </a:extLst>
              </a:tr>
              <a:tr h="468000">
                <a:tc>
                  <a:txBody>
                    <a:bodyPr/>
                    <a:lstStyle/>
                    <a:p>
                      <a:pPr algn="ctr"/>
                      <a:r>
                        <a:rPr lang="en-GB" sz="2000" dirty="0">
                          <a:solidFill>
                            <a:schemeClr val="bg1"/>
                          </a:solidFill>
                        </a:rPr>
                        <a:t>14:00</a:t>
                      </a:r>
                    </a:p>
                  </a:txBody>
                  <a:tcPr marL="222856" marR="222856" marT="72000" marB="72000" anchor="ctr">
                    <a:lnL w="9525" cap="flat" cmpd="sng" algn="ctr">
                      <a:noFill/>
                      <a:prstDash val="solid"/>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buNone/>
                      </a:pPr>
                      <a:r>
                        <a:rPr lang="en-GB" sz="2000" dirty="0">
                          <a:solidFill>
                            <a:schemeClr val="bg1"/>
                          </a:solidFill>
                        </a:rPr>
                        <a:t>1.</a:t>
                      </a:r>
                    </a:p>
                  </a:txBody>
                  <a:tcPr marL="222856" marR="0" marT="72000" marB="72000" anchor="ctr">
                    <a:lnL>
                      <a:noFill/>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buNone/>
                      </a:pPr>
                      <a:r>
                        <a:rPr lang="en-GB" sz="2000" dirty="0">
                          <a:solidFill>
                            <a:schemeClr val="bg1"/>
                          </a:solidFill>
                        </a:rPr>
                        <a:t>Introduction</a:t>
                      </a:r>
                    </a:p>
                  </a:txBody>
                  <a:tcPr marL="0" marR="222856" marT="72000" marB="72000" anchor="ctr">
                    <a:lnL>
                      <a:noFill/>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sz="2000" dirty="0">
                          <a:solidFill>
                            <a:schemeClr val="bg1"/>
                          </a:solidFill>
                        </a:rPr>
                        <a:t>Christian Richardt,</a:t>
                      </a:r>
                      <a:r>
                        <a:rPr lang="en-GB" sz="2000" baseline="0" dirty="0">
                          <a:solidFill>
                            <a:schemeClr val="bg1"/>
                          </a:solidFill>
                        </a:rPr>
                        <a:t> Bath</a:t>
                      </a:r>
                      <a:endParaRPr lang="en-GB" sz="2000" dirty="0">
                        <a:solidFill>
                          <a:schemeClr val="bg1"/>
                        </a:solidFill>
                      </a:endParaRPr>
                    </a:p>
                  </a:txBody>
                  <a:tcPr marL="222856" marR="222856" marT="72000" marB="72000" anchor="ctr">
                    <a:lnL>
                      <a:noFill/>
                    </a:lnL>
                    <a:lnR w="9525" cap="flat" cmpd="sng" algn="ctr">
                      <a:noFill/>
                      <a:prstDash val="solid"/>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3662360"/>
                  </a:ext>
                </a:extLst>
              </a:tr>
              <a:tr h="468000">
                <a:tc>
                  <a:txBody>
                    <a:bodyPr/>
                    <a:lstStyle/>
                    <a:p>
                      <a:pPr algn="ctr"/>
                      <a:r>
                        <a:rPr lang="en-GB" sz="2000" dirty="0">
                          <a:solidFill>
                            <a:schemeClr val="bg1"/>
                          </a:solidFill>
                        </a:rPr>
                        <a:t>14:20</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2.</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360° (Stereo) Panoramas</a:t>
                      </a: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Christian Richardt, Bath</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31698683"/>
                  </a:ext>
                </a:extLst>
              </a:tr>
              <a:tr h="468000">
                <a:tc>
                  <a:txBody>
                    <a:bodyPr/>
                    <a:lstStyle/>
                    <a:p>
                      <a:pPr marL="0" algn="ctr" defTabSz="914400" rtl="0" eaLnBrk="1" latinLnBrk="0" hangingPunct="1"/>
                      <a:r>
                        <a:rPr lang="en-US" sz="2000" kern="1200" dirty="0">
                          <a:solidFill>
                            <a:schemeClr val="bg1"/>
                          </a:solidFill>
                        </a:rPr>
                        <a:t>14:40</a:t>
                      </a:r>
                      <a:endParaRPr lang="en-US" sz="2000" kern="1200" dirty="0">
                        <a:solidFill>
                          <a:schemeClr val="bg1"/>
                        </a:solidFill>
                        <a:latin typeface="+mn-lt"/>
                        <a:ea typeface="+mn-ea"/>
                        <a:cs typeface="+mn-cs"/>
                      </a:endParaRP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latin typeface="+mn-lt"/>
                          <a:ea typeface="+mn-ea"/>
                          <a:cs typeface="+mn-cs"/>
                        </a:rPr>
                        <a:t>3.</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rPr>
                        <a:t>3D Photography</a:t>
                      </a:r>
                      <a:endParaRPr lang="en-GB" sz="2000" kern="1200" dirty="0">
                        <a:solidFill>
                          <a:schemeClr val="bg1"/>
                        </a:solidFill>
                        <a:latin typeface="+mn-lt"/>
                        <a:ea typeface="+mn-ea"/>
                        <a:cs typeface="+mn-cs"/>
                      </a:endParaRP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rPr>
                        <a:t>Peter </a:t>
                      </a:r>
                      <a:r>
                        <a:rPr lang="en-GB" sz="2000" kern="1200" dirty="0" err="1">
                          <a:solidFill>
                            <a:schemeClr val="bg1"/>
                          </a:solidFill>
                        </a:rPr>
                        <a:t>Hedman</a:t>
                      </a:r>
                      <a:r>
                        <a:rPr lang="en-GB" sz="2000" kern="1200" dirty="0">
                          <a:solidFill>
                            <a:schemeClr val="bg1"/>
                          </a:solidFill>
                        </a:rPr>
                        <a:t>, UCL</a:t>
                      </a:r>
                      <a:endParaRPr lang="en-GB" sz="2000" kern="1200" dirty="0">
                        <a:solidFill>
                          <a:schemeClr val="bg1"/>
                        </a:solidFill>
                        <a:latin typeface="+mn-lt"/>
                        <a:ea typeface="+mn-ea"/>
                        <a:cs typeface="+mn-cs"/>
                      </a:endParaRP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6725868"/>
                  </a:ext>
                </a:extLst>
              </a:tr>
              <a:tr h="468000">
                <a:tc>
                  <a:txBody>
                    <a:bodyPr/>
                    <a:lstStyle/>
                    <a:p>
                      <a:pPr marL="0" algn="ctr" defTabSz="914400" rtl="0" eaLnBrk="1" latinLnBrk="0" hangingPunct="1"/>
                      <a:r>
                        <a:rPr lang="en-US" sz="2000" kern="1200" dirty="0">
                          <a:solidFill>
                            <a:schemeClr val="bg1"/>
                          </a:solidFill>
                        </a:rPr>
                        <a:t>15:00</a:t>
                      </a:r>
                      <a:endParaRPr lang="en-US" sz="2000" kern="1200" dirty="0">
                        <a:solidFill>
                          <a:schemeClr val="bg1"/>
                        </a:solidFill>
                        <a:latin typeface="+mn-lt"/>
                        <a:ea typeface="+mn-ea"/>
                        <a:cs typeface="+mn-cs"/>
                      </a:endParaRP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latin typeface="+mn-lt"/>
                          <a:ea typeface="+mn-ea"/>
                          <a:cs typeface="+mn-cs"/>
                        </a:rPr>
                        <a:t>4.</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rPr>
                        <a:t>Light Field Photography</a:t>
                      </a:r>
                      <a:endParaRPr lang="en-GB" sz="2000" kern="1200" dirty="0">
                        <a:solidFill>
                          <a:schemeClr val="bg1"/>
                        </a:solidFill>
                        <a:latin typeface="+mn-lt"/>
                        <a:ea typeface="+mn-ea"/>
                        <a:cs typeface="+mn-cs"/>
                      </a:endParaRP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rPr>
                        <a:t>Ryan S. </a:t>
                      </a:r>
                      <a:r>
                        <a:rPr lang="en-GB" sz="2000" kern="1200" dirty="0" err="1">
                          <a:solidFill>
                            <a:schemeClr val="bg1"/>
                          </a:solidFill>
                        </a:rPr>
                        <a:t>Overbeck</a:t>
                      </a:r>
                      <a:endParaRPr lang="en-GB" sz="2000" kern="1200" dirty="0">
                        <a:solidFill>
                          <a:schemeClr val="bg1"/>
                        </a:solidFill>
                        <a:latin typeface="+mn-lt"/>
                        <a:ea typeface="+mn-ea"/>
                        <a:cs typeface="+mn-cs"/>
                      </a:endParaRP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57930850"/>
                  </a:ext>
                </a:extLst>
              </a:tr>
              <a:tr h="468000">
                <a:tc>
                  <a:txBody>
                    <a:bodyPr/>
                    <a:lstStyle/>
                    <a:p>
                      <a:pPr algn="ctr"/>
                      <a:r>
                        <a:rPr lang="en-US" sz="2000" kern="1200" dirty="0">
                          <a:solidFill>
                            <a:schemeClr val="bg1"/>
                          </a:solidFill>
                        </a:rPr>
                        <a:t>15:20</a:t>
                      </a:r>
                      <a:endParaRPr lang="en-US" sz="2000" kern="1200" dirty="0">
                        <a:solidFill>
                          <a:schemeClr val="bg1"/>
                        </a:solidFill>
                        <a:latin typeface="+mn-lt"/>
                        <a:ea typeface="+mn-ea"/>
                        <a:cs typeface="+mn-cs"/>
                      </a:endParaRP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noFill/>
                  </a:tcPr>
                </a:tc>
                <a:tc>
                  <a:txBody>
                    <a:bodyPr/>
                    <a:lstStyle/>
                    <a:p>
                      <a:endParaRPr lang="en-GB" sz="2000" i="1" kern="1200" dirty="0">
                        <a:solidFill>
                          <a:schemeClr val="bg1"/>
                        </a:solidFill>
                        <a:latin typeface="+mn-lt"/>
                        <a:ea typeface="+mn-ea"/>
                        <a:cs typeface="+mn-cs"/>
                      </a:endParaRPr>
                    </a:p>
                  </a:txBody>
                  <a:tcPr marL="222856" marR="0" marT="72000" marB="72000" anchor="ctr">
                    <a:lnL>
                      <a:noFill/>
                    </a:lnL>
                    <a:lnR>
                      <a:noFill/>
                    </a:lnR>
                    <a:lnT>
                      <a:noFill/>
                    </a:lnT>
                    <a:lnB>
                      <a:noFill/>
                    </a:lnB>
                    <a:lnTlToBr w="12700" cmpd="sng">
                      <a:noFill/>
                      <a:prstDash val="solid"/>
                    </a:lnTlToBr>
                    <a:lnBlToTr w="12700" cmpd="sng">
                      <a:noFill/>
                      <a:prstDash val="solid"/>
                    </a:lnBlToTr>
                    <a:noFill/>
                  </a:tcPr>
                </a:tc>
                <a:tc>
                  <a:txBody>
                    <a:bodyPr/>
                    <a:lstStyle/>
                    <a:p>
                      <a:pPr algn="l"/>
                      <a:r>
                        <a:rPr lang="en-GB" sz="2000" i="0" kern="1200" dirty="0">
                          <a:solidFill>
                            <a:schemeClr val="bg1"/>
                          </a:solidFill>
                        </a:rPr>
                        <a:t>Q&amp;A + </a:t>
                      </a:r>
                      <a:r>
                        <a:rPr lang="en-GB" sz="2000" i="1" kern="1200" dirty="0">
                          <a:solidFill>
                            <a:schemeClr val="bg1"/>
                          </a:solidFill>
                        </a:rPr>
                        <a:t>Break</a:t>
                      </a:r>
                      <a:endParaRPr lang="en-GB" sz="2000" i="1" kern="1200" dirty="0">
                        <a:solidFill>
                          <a:schemeClr val="bg1"/>
                        </a:solidFill>
                        <a:latin typeface="+mn-lt"/>
                        <a:ea typeface="+mn-ea"/>
                        <a:cs typeface="+mn-cs"/>
                      </a:endParaRPr>
                    </a:p>
                  </a:txBody>
                  <a:tcPr marL="0" marR="222856" marT="72000" marB="72000" anchor="ctr">
                    <a:lnL>
                      <a:noFill/>
                    </a:lnL>
                    <a:lnR>
                      <a:noFill/>
                    </a:lnR>
                    <a:lnT>
                      <a:noFill/>
                    </a:lnT>
                    <a:lnB>
                      <a:noFill/>
                    </a:lnB>
                    <a:lnTlToBr w="12700" cmpd="sng">
                      <a:noFill/>
                      <a:prstDash val="solid"/>
                    </a:lnTlToBr>
                    <a:lnBlToTr w="12700" cmpd="sng">
                      <a:noFill/>
                      <a:prstDash val="solid"/>
                    </a:lnBlToTr>
                    <a:noFill/>
                  </a:tcPr>
                </a:tc>
                <a:tc>
                  <a:txBody>
                    <a:bodyPr/>
                    <a:lstStyle/>
                    <a:p>
                      <a:endParaRPr lang="en-GB" sz="2000" kern="1200" dirty="0">
                        <a:solidFill>
                          <a:schemeClr val="bg1"/>
                        </a:solidFill>
                        <a:latin typeface="+mn-lt"/>
                        <a:ea typeface="+mn-ea"/>
                        <a:cs typeface="+mn-cs"/>
                      </a:endParaRP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78658104"/>
                  </a:ext>
                </a:extLst>
              </a:tr>
              <a:tr h="468000">
                <a:tc>
                  <a:txBody>
                    <a:bodyPr/>
                    <a:lstStyle/>
                    <a:p>
                      <a:pPr algn="ctr"/>
                      <a:r>
                        <a:rPr lang="en-US" sz="2000" dirty="0">
                          <a:solidFill>
                            <a:schemeClr val="bg1"/>
                          </a:solidFill>
                        </a:rPr>
                        <a:t>15:35</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5.</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360</a:t>
                      </a:r>
                      <a:r>
                        <a:rPr lang="en-GB" sz="2000" baseline="0" dirty="0">
                          <a:solidFill>
                            <a:schemeClr val="bg1"/>
                          </a:solidFill>
                        </a:rPr>
                        <a:t> and ODS Video</a:t>
                      </a:r>
                      <a:endParaRPr lang="en-GB" sz="2000" dirty="0">
                        <a:solidFill>
                          <a:schemeClr val="bg1"/>
                        </a:solidFill>
                      </a:endParaRP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Brian Cabral, Facebook</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39892154"/>
                  </a:ext>
                </a:extLst>
              </a:tr>
              <a:tr h="468000">
                <a:tc>
                  <a:txBody>
                    <a:bodyPr/>
                    <a:lstStyle/>
                    <a:p>
                      <a:pPr algn="ctr"/>
                      <a:r>
                        <a:rPr lang="en-US" sz="2000" dirty="0">
                          <a:solidFill>
                            <a:schemeClr val="bg1"/>
                          </a:solidFill>
                        </a:rPr>
                        <a:t>15:55</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6.</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Live ODS Video</a:t>
                      </a: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Robert Konrad, Stanford</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03733712"/>
                  </a:ext>
                </a:extLst>
              </a:tr>
              <a:tr h="468000">
                <a:tc>
                  <a:txBody>
                    <a:bodyPr/>
                    <a:lstStyle/>
                    <a:p>
                      <a:pPr algn="ctr"/>
                      <a:r>
                        <a:rPr lang="en-US" sz="2000" dirty="0">
                          <a:solidFill>
                            <a:schemeClr val="bg1"/>
                          </a:solidFill>
                        </a:rPr>
                        <a:t>16:15</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7.</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6-DoF Video</a:t>
                      </a: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Brian Cabral, Facebook</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9732954"/>
                  </a:ext>
                </a:extLst>
              </a:tr>
              <a:tr h="468000">
                <a:tc>
                  <a:txBody>
                    <a:bodyPr/>
                    <a:lstStyle/>
                    <a:p>
                      <a:pPr algn="ctr"/>
                      <a:r>
                        <a:rPr lang="en-US" sz="2000" dirty="0">
                          <a:solidFill>
                            <a:schemeClr val="bg1"/>
                          </a:solidFill>
                        </a:rPr>
                        <a:t>16:35</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8.</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MR </a:t>
                      </a:r>
                      <a:r>
                        <a:rPr lang="en-GB" sz="2000" baseline="0" dirty="0">
                          <a:solidFill>
                            <a:schemeClr val="bg1"/>
                          </a:solidFill>
                        </a:rPr>
                        <a:t>Capture Studios</a:t>
                      </a:r>
                      <a:endParaRPr lang="en-GB" sz="2000" dirty="0">
                        <a:solidFill>
                          <a:schemeClr val="bg1"/>
                        </a:solidFill>
                      </a:endParaRP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Steve Sullivan, Microsoft</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80031310"/>
                  </a:ext>
                </a:extLst>
              </a:tr>
              <a:tr h="468000">
                <a:tc>
                  <a:txBody>
                    <a:bodyPr/>
                    <a:lstStyle/>
                    <a:p>
                      <a:pPr algn="ctr"/>
                      <a:r>
                        <a:rPr lang="en-US" sz="2000" dirty="0">
                          <a:solidFill>
                            <a:schemeClr val="bg1"/>
                          </a:solidFill>
                        </a:rPr>
                        <a:t>16:55</a:t>
                      </a:r>
                    </a:p>
                  </a:txBody>
                  <a:tcPr marL="222856" marR="222856" marT="72000" marB="72000" anchor="ctr">
                    <a:lnL w="9525" cap="flat" cmpd="sng" algn="ctr">
                      <a:noFill/>
                      <a:prstDash val="solid"/>
                    </a:lnL>
                    <a:lnR>
                      <a:noFill/>
                    </a:lnR>
                    <a:lnT>
                      <a:noFill/>
                    </a:lnT>
                    <a:lnB w="9525" cap="flat" cmpd="sng" algn="ctr">
                      <a:noFill/>
                      <a:prstDash val="solid"/>
                    </a:lnB>
                    <a:lnTlToBr w="12700" cmpd="sng">
                      <a:noFill/>
                      <a:prstDash val="solid"/>
                    </a:lnTlToBr>
                    <a:lnBlToTr w="12700" cmpd="sng">
                      <a:noFill/>
                      <a:prstDash val="solid"/>
                    </a:lnBlToTr>
                  </a:tcPr>
                </a:tc>
                <a:tc>
                  <a:txBody>
                    <a:bodyPr/>
                    <a:lstStyle/>
                    <a:p>
                      <a:r>
                        <a:rPr lang="en-US" sz="2000" dirty="0">
                          <a:solidFill>
                            <a:schemeClr val="bg1"/>
                          </a:solidFill>
                        </a:rPr>
                        <a:t>9.</a:t>
                      </a:r>
                    </a:p>
                  </a:txBody>
                  <a:tcPr marL="222856" marR="0" marT="72000" marB="72000" anchor="ctr">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r>
                        <a:rPr lang="en-US" sz="2000" dirty="0">
                          <a:solidFill>
                            <a:schemeClr val="bg1"/>
                          </a:solidFill>
                        </a:rPr>
                        <a:t>Conclusion +</a:t>
                      </a:r>
                      <a:r>
                        <a:rPr lang="en-US" sz="2000" baseline="0" dirty="0">
                          <a:solidFill>
                            <a:schemeClr val="bg1"/>
                          </a:solidFill>
                        </a:rPr>
                        <a:t> Q&amp;A</a:t>
                      </a:r>
                      <a:endParaRPr lang="en-US" sz="2000" dirty="0">
                        <a:solidFill>
                          <a:schemeClr val="bg1"/>
                        </a:solidFill>
                      </a:endParaRPr>
                    </a:p>
                  </a:txBody>
                  <a:tcPr marL="0" marR="222856" marT="72000" marB="72000" anchor="ctr">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r>
                        <a:rPr lang="en-US" sz="2000" dirty="0">
                          <a:solidFill>
                            <a:schemeClr val="bg1"/>
                          </a:solidFill>
                        </a:rPr>
                        <a:t>All presenters</a:t>
                      </a:r>
                    </a:p>
                  </a:txBody>
                  <a:tcPr marL="222856" marR="222856" marT="72000" marB="72000" anchor="ctr">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92154177"/>
                  </a:ext>
                </a:extLst>
              </a:tr>
            </a:tbl>
          </a:graphicData>
        </a:graphic>
      </p:graphicFrame>
    </p:spTree>
    <p:extLst>
      <p:ext uri="{BB962C8B-B14F-4D97-AF65-F5344CB8AC3E}">
        <p14:creationId xmlns:p14="http://schemas.microsoft.com/office/powerpoint/2010/main" val="307569055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704E0F-55E2-C143-A527-49D58BD782C2}"/>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1873" y="-7697"/>
            <a:ext cx="12215747" cy="6873393"/>
          </a:xfrm>
          <a:prstGeom prst="rect">
            <a:avLst/>
          </a:prstGeom>
        </p:spPr>
      </p:pic>
      <p:sp>
        <p:nvSpPr>
          <p:cNvPr id="2" name="Title 1"/>
          <p:cNvSpPr>
            <a:spLocks noGrp="1"/>
          </p:cNvSpPr>
          <p:nvPr>
            <p:ph type="title"/>
          </p:nvPr>
        </p:nvSpPr>
        <p:spPr>
          <a:xfrm>
            <a:off x="4706486" y="4023586"/>
            <a:ext cx="7269695" cy="1362075"/>
          </a:xfrm>
        </p:spPr>
        <p:txBody>
          <a:bodyPr/>
          <a:lstStyle/>
          <a:p>
            <a:pPr>
              <a:lnSpc>
                <a:spcPct val="85000"/>
              </a:lnSpc>
            </a:pPr>
            <a:r>
              <a:rPr lang="en-GB" sz="4800" b="0" dirty="0">
                <a:solidFill>
                  <a:schemeClr val="bg1"/>
                </a:solidFill>
                <a:effectLst/>
              </a:rPr>
              <a:t>A Brief History of</a:t>
            </a:r>
            <a:br>
              <a:rPr lang="en-GB" sz="4800" b="0" dirty="0">
                <a:solidFill>
                  <a:schemeClr val="bg1"/>
                </a:solidFill>
                <a:effectLst/>
              </a:rPr>
            </a:br>
            <a:r>
              <a:rPr lang="en-GB" sz="4800" b="0" dirty="0">
                <a:solidFill>
                  <a:schemeClr val="bg1"/>
                </a:solidFill>
                <a:effectLst/>
              </a:rPr>
              <a:t>VR Photography + Video</a:t>
            </a:r>
          </a:p>
        </p:txBody>
      </p:sp>
      <p:sp>
        <p:nvSpPr>
          <p:cNvPr id="3" name="Text Placeholder 2"/>
          <p:cNvSpPr>
            <a:spLocks noGrp="1"/>
          </p:cNvSpPr>
          <p:nvPr>
            <p:ph type="body" idx="1"/>
          </p:nvPr>
        </p:nvSpPr>
        <p:spPr>
          <a:xfrm>
            <a:off x="4706486" y="2523398"/>
            <a:ext cx="7269695" cy="1500187"/>
          </a:xfrm>
        </p:spPr>
        <p:txBody>
          <a:bodyPr/>
          <a:lstStyle/>
          <a:p>
            <a:r>
              <a:rPr lang="en-GB" sz="3600" dirty="0"/>
              <a:t>Christian Richardt</a:t>
            </a:r>
          </a:p>
        </p:txBody>
      </p:sp>
      <p:pic>
        <p:nvPicPr>
          <p:cNvPr id="7" name="Picture 6">
            <a:extLst>
              <a:ext uri="{FF2B5EF4-FFF2-40B4-BE49-F238E27FC236}">
                <a16:creationId xmlns:a16="http://schemas.microsoft.com/office/drawing/2014/main" id="{DCBBFCE1-489F-B443-B417-E0ED15DEFFC3}"/>
              </a:ext>
            </a:extLst>
          </p:cNvPr>
          <p:cNvPicPr>
            <a:picLocks noChangeAspect="1"/>
          </p:cNvPicPr>
          <p:nvPr/>
        </p:nvPicPr>
        <p:blipFill>
          <a:blip r:embed="rId5"/>
          <a:stretch>
            <a:fillRect/>
          </a:stretch>
        </p:blipFill>
        <p:spPr>
          <a:xfrm>
            <a:off x="7668684" y="784962"/>
            <a:ext cx="3657600" cy="1066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1251" y="5687276"/>
            <a:ext cx="1888946" cy="634946"/>
          </a:xfrm>
          <a:prstGeom prst="rect">
            <a:avLst/>
          </a:prstGeom>
        </p:spPr>
      </p:pic>
      <p:pic>
        <p:nvPicPr>
          <p:cNvPr id="9" name="Picture 8"/>
          <p:cNvPicPr>
            <a:picLocks noChangeAspect="1"/>
          </p:cNvPicPr>
          <p:nvPr/>
        </p:nvPicPr>
        <p:blipFill>
          <a:blip r:embed="rId7"/>
          <a:srcRect/>
          <a:stretch/>
        </p:blipFill>
        <p:spPr>
          <a:xfrm>
            <a:off x="4817184" y="5687276"/>
            <a:ext cx="2557631" cy="634946"/>
          </a:xfrm>
          <a:prstGeom prst="rect">
            <a:avLst/>
          </a:prstGeom>
        </p:spPr>
      </p:pic>
    </p:spTree>
    <p:extLst>
      <p:ext uri="{BB962C8B-B14F-4D97-AF65-F5344CB8AC3E}">
        <p14:creationId xmlns:p14="http://schemas.microsoft.com/office/powerpoint/2010/main" val="21392680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417" y="838800"/>
            <a:ext cx="10972800" cy="2267754"/>
          </a:xfrm>
        </p:spPr>
        <p:txBody>
          <a:bodyPr/>
          <a:lstStyle/>
          <a:p>
            <a:r>
              <a:rPr lang="en-GB" dirty="0"/>
              <a:t>formed from Greek π</a:t>
            </a:r>
            <a:r>
              <a:rPr lang="en-GB" dirty="0" err="1"/>
              <a:t>ᾶν</a:t>
            </a:r>
            <a:r>
              <a:rPr lang="en-GB" dirty="0"/>
              <a:t> ”all” + </a:t>
            </a:r>
            <a:r>
              <a:rPr lang="en-GB" dirty="0" err="1"/>
              <a:t>ὅρ</a:t>
            </a:r>
            <a:r>
              <a:rPr lang="en-GB" dirty="0"/>
              <a:t>αμα “sight”</a:t>
            </a:r>
          </a:p>
          <a:p>
            <a:r>
              <a:rPr lang="en-GB" dirty="0"/>
              <a:t>term coined by painter Robert Barker in 1792</a:t>
            </a:r>
          </a:p>
          <a:p>
            <a:r>
              <a:rPr lang="en-GB" dirty="0"/>
              <a:t>definition: any wide-angle view or representation of a physical space</a:t>
            </a:r>
          </a:p>
          <a:p>
            <a:endParaRPr lang="en-GB" dirty="0"/>
          </a:p>
        </p:txBody>
      </p:sp>
      <p:sp>
        <p:nvSpPr>
          <p:cNvPr id="3" name="Title 2"/>
          <p:cNvSpPr>
            <a:spLocks noGrp="1"/>
          </p:cNvSpPr>
          <p:nvPr>
            <p:ph type="title"/>
          </p:nvPr>
        </p:nvSpPr>
        <p:spPr/>
        <p:txBody>
          <a:bodyPr/>
          <a:lstStyle/>
          <a:p>
            <a:r>
              <a:rPr lang="en-GB" dirty="0"/>
              <a:t>Panorama</a:t>
            </a:r>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dirty="0"/>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17</a:t>
            </a:fld>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1741"/>
            <a:ext cx="12192000" cy="1857376"/>
          </a:xfrm>
          <a:prstGeom prst="rect">
            <a:avLst/>
          </a:prstGeom>
        </p:spPr>
      </p:pic>
      <p:sp>
        <p:nvSpPr>
          <p:cNvPr id="8" name="TextBox 7"/>
          <p:cNvSpPr txBox="1"/>
          <p:nvPr/>
        </p:nvSpPr>
        <p:spPr>
          <a:xfrm>
            <a:off x="1733343" y="5491831"/>
            <a:ext cx="7962693" cy="369332"/>
          </a:xfrm>
          <a:prstGeom prst="rect">
            <a:avLst/>
          </a:prstGeom>
          <a:noFill/>
        </p:spPr>
        <p:txBody>
          <a:bodyPr wrap="none" rtlCol="0">
            <a:spAutoFit/>
          </a:bodyPr>
          <a:lstStyle/>
          <a:p>
            <a:pPr algn="ctr"/>
            <a:r>
              <a:rPr lang="en-GB" dirty="0">
                <a:solidFill>
                  <a:schemeClr val="accent2">
                    <a:lumMod val="20000"/>
                    <a:lumOff val="80000"/>
                  </a:schemeClr>
                </a:solidFill>
              </a:rPr>
              <a:t>Panoramic view of London, from the top of Albion Mills, by Robert Barker, 1792</a:t>
            </a:r>
          </a:p>
        </p:txBody>
      </p:sp>
    </p:spTree>
    <p:extLst>
      <p:ext uri="{BB962C8B-B14F-4D97-AF65-F5344CB8AC3E}">
        <p14:creationId xmlns:p14="http://schemas.microsoft.com/office/powerpoint/2010/main" val="320148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0586" y="838200"/>
            <a:ext cx="7879404" cy="5400675"/>
          </a:xfrm>
        </p:spPr>
      </p:pic>
      <p:sp>
        <p:nvSpPr>
          <p:cNvPr id="3" name="Title 2"/>
          <p:cNvSpPr>
            <a:spLocks noGrp="1"/>
          </p:cNvSpPr>
          <p:nvPr>
            <p:ph type="title"/>
          </p:nvPr>
        </p:nvSpPr>
        <p:spPr/>
        <p:txBody>
          <a:bodyPr/>
          <a:lstStyle/>
          <a:p>
            <a:r>
              <a:rPr lang="en-GB" b="0" dirty="0">
                <a:effectLst/>
              </a:rPr>
              <a:t>The Rotunda in Leicester Square (1793–1863)</a:t>
            </a:r>
            <a:endParaRPr lang="en-GB" dirty="0"/>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18</a:t>
            </a:fld>
            <a:endParaRPr lang="en-GB"/>
          </a:p>
        </p:txBody>
      </p:sp>
      <p:sp>
        <p:nvSpPr>
          <p:cNvPr id="11" name="TextBox 10"/>
          <p:cNvSpPr txBox="1"/>
          <p:nvPr/>
        </p:nvSpPr>
        <p:spPr>
          <a:xfrm>
            <a:off x="10049990" y="4883183"/>
            <a:ext cx="184666" cy="1355692"/>
          </a:xfrm>
          <a:prstGeom prst="rect">
            <a:avLst/>
          </a:prstGeom>
          <a:noFill/>
        </p:spPr>
        <p:txBody>
          <a:bodyPr vert="vert270" wrap="none" lIns="0" tIns="0" rIns="0" bIns="0" rtlCol="0">
            <a:spAutoFit/>
          </a:bodyPr>
          <a:lstStyle/>
          <a:p>
            <a:r>
              <a:rPr lang="en-GB" sz="1200" dirty="0">
                <a:solidFill>
                  <a:schemeClr val="accent2">
                    <a:lumMod val="20000"/>
                    <a:lumOff val="80000"/>
                  </a:schemeClr>
                </a:solidFill>
              </a:rPr>
              <a:t>Robert Mitchell, 1901</a:t>
            </a:r>
          </a:p>
        </p:txBody>
      </p:sp>
    </p:spTree>
    <p:extLst>
      <p:ext uri="{BB962C8B-B14F-4D97-AF65-F5344CB8AC3E}">
        <p14:creationId xmlns:p14="http://schemas.microsoft.com/office/powerpoint/2010/main" val="123118281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40520"/>
            <a:ext cx="28517850" cy="4182618"/>
          </a:xfrm>
        </p:spPr>
      </p:pic>
      <p:sp>
        <p:nvSpPr>
          <p:cNvPr id="3" name="Title 2"/>
          <p:cNvSpPr>
            <a:spLocks noGrp="1"/>
          </p:cNvSpPr>
          <p:nvPr>
            <p:ph type="title"/>
          </p:nvPr>
        </p:nvSpPr>
        <p:spPr/>
        <p:txBody>
          <a:bodyPr/>
          <a:lstStyle/>
          <a:p>
            <a:r>
              <a:rPr lang="en-GB" dirty="0"/>
              <a:t>Panorama </a:t>
            </a:r>
            <a:r>
              <a:rPr lang="en-GB" dirty="0" err="1"/>
              <a:t>Mesdag</a:t>
            </a:r>
            <a:r>
              <a:rPr lang="en-GB" dirty="0"/>
              <a:t> (1881)</a:t>
            </a:r>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19</a:t>
            </a:fld>
            <a:endParaRPr lang="en-GB"/>
          </a:p>
        </p:txBody>
      </p:sp>
      <p:sp>
        <p:nvSpPr>
          <p:cNvPr id="8" name="TextBox 7"/>
          <p:cNvSpPr txBox="1"/>
          <p:nvPr/>
        </p:nvSpPr>
        <p:spPr>
          <a:xfrm>
            <a:off x="2937255" y="5570412"/>
            <a:ext cx="6927089" cy="369332"/>
          </a:xfrm>
          <a:prstGeom prst="rect">
            <a:avLst/>
          </a:prstGeom>
          <a:noFill/>
        </p:spPr>
        <p:txBody>
          <a:bodyPr wrap="none" rtlCol="0">
            <a:spAutoFit/>
          </a:bodyPr>
          <a:lstStyle/>
          <a:p>
            <a:pPr algn="ctr"/>
            <a:r>
              <a:rPr lang="en-GB" dirty="0">
                <a:solidFill>
                  <a:schemeClr val="accent2">
                    <a:lumMod val="20000"/>
                    <a:lumOff val="80000"/>
                  </a:schemeClr>
                </a:solidFill>
              </a:rPr>
              <a:t>120 × 14 metres — painted in 1880–1881 by Hendrik Willem </a:t>
            </a:r>
            <a:r>
              <a:rPr lang="en-GB" dirty="0" err="1">
                <a:solidFill>
                  <a:schemeClr val="accent2">
                    <a:lumMod val="20000"/>
                    <a:lumOff val="80000"/>
                  </a:schemeClr>
                </a:solidFill>
              </a:rPr>
              <a:t>Mesdag</a:t>
            </a:r>
            <a:endParaRPr lang="en-GB" dirty="0">
              <a:solidFill>
                <a:schemeClr val="accent2">
                  <a:lumMod val="20000"/>
                  <a:lumOff val="80000"/>
                </a:schemeClr>
              </a:solidFill>
            </a:endParaRPr>
          </a:p>
        </p:txBody>
      </p:sp>
    </p:spTree>
    <p:extLst>
      <p:ext uri="{BB962C8B-B14F-4D97-AF65-F5344CB8AC3E}">
        <p14:creationId xmlns:p14="http://schemas.microsoft.com/office/powerpoint/2010/main" val="3451938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48148E-6 L -1.33359 -0.00185 " pathEditMode="relative" rAng="0" ptsTypes="AA">
                                      <p:cBhvr>
                                        <p:cTn id="6" dur="15000" fill="hold"/>
                                        <p:tgtEl>
                                          <p:spTgt spid="7"/>
                                        </p:tgtEl>
                                        <p:attrNameLst>
                                          <p:attrName>ppt_x</p:attrName>
                                          <p:attrName>ppt_y</p:attrName>
                                        </p:attrNameLst>
                                      </p:cBhvr>
                                      <p:rCtr x="-66680"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62519" y="838800"/>
            <a:ext cx="8096595" cy="5400000"/>
          </a:xfrm>
        </p:spPr>
        <p:txBody>
          <a:bodyPr anchor="ctr"/>
          <a:lstStyle/>
          <a:p>
            <a:pPr marL="0" indent="0">
              <a:spcAft>
                <a:spcPts val="1200"/>
              </a:spcAft>
              <a:buNone/>
            </a:pPr>
            <a:r>
              <a:rPr lang="en-GB" sz="2000" dirty="0"/>
              <a:t>Permission to make digital or hard copies of part or all of this work for personal or classroom use is granted without fee provided that copies are not made or distributed for profit or commercial advantage and that copies bear this notice and the full citation on the first page. Copyrights for third-party components of this work must be </a:t>
            </a:r>
            <a:r>
              <a:rPr lang="en-GB" sz="2000" dirty="0" err="1"/>
              <a:t>honored</a:t>
            </a:r>
            <a:r>
              <a:rPr lang="en-GB" sz="2000" dirty="0"/>
              <a:t>. For all other uses, contact the owner/author(s).</a:t>
            </a:r>
          </a:p>
          <a:p>
            <a:pPr marL="0" indent="0">
              <a:spcAft>
                <a:spcPts val="1200"/>
              </a:spcAft>
              <a:buNone/>
            </a:pPr>
            <a:r>
              <a:rPr lang="en-GB" sz="2000" dirty="0"/>
              <a:t>SIGGRAPH 2019 Courses, July 28 – August 1, 2019, Los Angeles, CA, USA</a:t>
            </a:r>
          </a:p>
          <a:p>
            <a:pPr marL="0" indent="0">
              <a:spcAft>
                <a:spcPts val="1200"/>
              </a:spcAft>
              <a:buNone/>
            </a:pPr>
            <a:r>
              <a:rPr lang="en-GB" sz="2000" dirty="0"/>
              <a:t>© 2019 Copyright held by the owner/author(s).</a:t>
            </a:r>
          </a:p>
          <a:p>
            <a:pPr marL="0" indent="0">
              <a:spcAft>
                <a:spcPts val="1200"/>
              </a:spcAft>
              <a:buNone/>
            </a:pPr>
            <a:r>
              <a:rPr lang="en-GB" sz="2000" dirty="0"/>
              <a:t>ACM ISBN 978-1-4503-6307-5/19/07.</a:t>
            </a:r>
          </a:p>
          <a:p>
            <a:pPr marL="0" indent="0">
              <a:spcAft>
                <a:spcPts val="1200"/>
              </a:spcAft>
              <a:buNone/>
            </a:pPr>
            <a:r>
              <a:rPr lang="en-GB" sz="2000" dirty="0"/>
              <a:t>https://doi.org/10.1145/3305366.3328028</a:t>
            </a:r>
          </a:p>
        </p:txBody>
      </p:sp>
      <p:sp>
        <p:nvSpPr>
          <p:cNvPr id="3" name="Title 2"/>
          <p:cNvSpPr>
            <a:spLocks noGrp="1"/>
          </p:cNvSpPr>
          <p:nvPr>
            <p:ph type="title"/>
          </p:nvPr>
        </p:nvSpPr>
        <p:spPr/>
        <p:txBody>
          <a:bodyPr/>
          <a:lstStyle/>
          <a:p>
            <a:r>
              <a:rPr lang="en-GB" dirty="0"/>
              <a:t>Copyright notice</a:t>
            </a:r>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rPr>
              <a:t>1 Aug 2019</a:t>
            </a:r>
            <a:endParaRPr kumimoji="0" lang="en-GB" sz="1400" b="0" i="0" u="none" strike="noStrike" kern="1200" cap="none" spc="0" normalizeH="0" baseline="0" noProof="0" dirty="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endParaRPr>
          </a:p>
        </p:txBody>
      </p:sp>
      <p:sp>
        <p:nvSpPr>
          <p:cNvPr id="5" name="Footer Placeholder 4"/>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rPr>
              <a:t>Capture4VR: From VR Photography to VR Video</a:t>
            </a:r>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281B64-7B92-47B0-8A60-E22259C079AF}" type="slidenum">
              <a:rPr kumimoji="0" lang="en-GB" sz="1400" b="0" i="0" u="none" strike="noStrike" kern="1200" cap="none" spc="0" normalizeH="0" baseline="0" noProof="0" smtClean="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0" normalizeH="0" baseline="0" noProof="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endParaRPr>
          </a:p>
        </p:txBody>
      </p:sp>
    </p:spTree>
    <p:extLst>
      <p:ext uri="{BB962C8B-B14F-4D97-AF65-F5344CB8AC3E}">
        <p14:creationId xmlns:p14="http://schemas.microsoft.com/office/powerpoint/2010/main" val="31796811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835989"/>
            <a:ext cx="19030950" cy="5084566"/>
          </a:xfrm>
        </p:spPr>
      </p:pic>
      <p:sp>
        <p:nvSpPr>
          <p:cNvPr id="3" name="Title 2"/>
          <p:cNvSpPr>
            <a:spLocks noGrp="1"/>
          </p:cNvSpPr>
          <p:nvPr>
            <p:ph type="title"/>
          </p:nvPr>
        </p:nvSpPr>
        <p:spPr/>
        <p:txBody>
          <a:bodyPr/>
          <a:lstStyle/>
          <a:p>
            <a:r>
              <a:rPr lang="en-GB" dirty="0"/>
              <a:t>Gettysburg Cyclorama (1883)</a:t>
            </a:r>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20</a:t>
            </a:fld>
            <a:endParaRPr lang="en-GB"/>
          </a:p>
        </p:txBody>
      </p:sp>
      <p:sp>
        <p:nvSpPr>
          <p:cNvPr id="8" name="TextBox 7"/>
          <p:cNvSpPr txBox="1"/>
          <p:nvPr/>
        </p:nvSpPr>
        <p:spPr>
          <a:xfrm>
            <a:off x="3245641" y="5920555"/>
            <a:ext cx="6310317" cy="369332"/>
          </a:xfrm>
          <a:prstGeom prst="rect">
            <a:avLst/>
          </a:prstGeom>
          <a:noFill/>
        </p:spPr>
        <p:txBody>
          <a:bodyPr wrap="none" rtlCol="0">
            <a:spAutoFit/>
          </a:bodyPr>
          <a:lstStyle/>
          <a:p>
            <a:pPr algn="ctr"/>
            <a:r>
              <a:rPr lang="en-GB" dirty="0">
                <a:solidFill>
                  <a:schemeClr val="accent2">
                    <a:lumMod val="20000"/>
                    <a:lumOff val="80000"/>
                  </a:schemeClr>
                </a:solidFill>
              </a:rPr>
              <a:t>115 × 13 metres — painted in 1882–1883 by Paul </a:t>
            </a:r>
            <a:r>
              <a:rPr lang="en-GB" dirty="0" err="1">
                <a:solidFill>
                  <a:schemeClr val="accent2">
                    <a:lumMod val="20000"/>
                    <a:lumOff val="80000"/>
                  </a:schemeClr>
                </a:solidFill>
              </a:rPr>
              <a:t>Philippoteaux</a:t>
            </a:r>
            <a:endParaRPr lang="en-GB" dirty="0">
              <a:solidFill>
                <a:schemeClr val="accent2">
                  <a:lumMod val="20000"/>
                  <a:lumOff val="80000"/>
                </a:schemeClr>
              </a:solidFill>
            </a:endParaRPr>
          </a:p>
        </p:txBody>
      </p:sp>
    </p:spTree>
    <p:extLst>
      <p:ext uri="{BB962C8B-B14F-4D97-AF65-F5344CB8AC3E}">
        <p14:creationId xmlns:p14="http://schemas.microsoft.com/office/powerpoint/2010/main" val="260278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2.59259E-6 L -0.55899 0.00255 " pathEditMode="relative" rAng="0" ptsTypes="AA">
                                      <p:cBhvr>
                                        <p:cTn id="6" dur="10000" fill="hold"/>
                                        <p:tgtEl>
                                          <p:spTgt spid="7"/>
                                        </p:tgtEl>
                                        <p:attrNameLst>
                                          <p:attrName>ppt_x</p:attrName>
                                          <p:attrName>ppt_y</p:attrName>
                                        </p:attrNameLst>
                                      </p:cBhvr>
                                      <p:rCtr x="-2795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417" y="838800"/>
            <a:ext cx="7163056" cy="5400000"/>
          </a:xfrm>
        </p:spPr>
        <p:txBody>
          <a:bodyPr anchor="ctr"/>
          <a:lstStyle/>
          <a:p>
            <a:r>
              <a:rPr lang="en-GB" dirty="0"/>
              <a:t>Technique for creating or enhancing the </a:t>
            </a:r>
            <a:r>
              <a:rPr lang="en-GB" u="sng" dirty="0"/>
              <a:t>illusion of depth</a:t>
            </a:r>
            <a:r>
              <a:rPr lang="en-GB" dirty="0"/>
              <a:t> in an image by means of stereopsis for binocular vision</a:t>
            </a:r>
          </a:p>
          <a:p>
            <a:endParaRPr lang="en-GB" dirty="0"/>
          </a:p>
          <a:p>
            <a:r>
              <a:rPr lang="en-GB" dirty="0"/>
              <a:t>from Greek:</a:t>
            </a:r>
          </a:p>
          <a:p>
            <a:pPr lvl="1"/>
            <a:r>
              <a:rPr lang="el-GR" dirty="0"/>
              <a:t>στερεός (</a:t>
            </a:r>
            <a:r>
              <a:rPr lang="en-GB" dirty="0"/>
              <a:t>stereos) — ‘firm, solid’</a:t>
            </a:r>
          </a:p>
          <a:p>
            <a:pPr lvl="1"/>
            <a:r>
              <a:rPr lang="el-GR" dirty="0" err="1"/>
              <a:t>σκοπέω</a:t>
            </a:r>
            <a:r>
              <a:rPr lang="el-GR" dirty="0"/>
              <a:t> (</a:t>
            </a:r>
            <a:r>
              <a:rPr lang="en-GB" dirty="0" err="1"/>
              <a:t>skopeō</a:t>
            </a:r>
            <a:r>
              <a:rPr lang="en-GB" dirty="0"/>
              <a:t>) — ‘to look, to see’</a:t>
            </a:r>
          </a:p>
        </p:txBody>
      </p:sp>
      <p:sp>
        <p:nvSpPr>
          <p:cNvPr id="3" name="Title 2"/>
          <p:cNvSpPr>
            <a:spLocks noGrp="1"/>
          </p:cNvSpPr>
          <p:nvPr>
            <p:ph type="title"/>
          </p:nvPr>
        </p:nvSpPr>
        <p:spPr/>
        <p:txBody>
          <a:bodyPr/>
          <a:lstStyle/>
          <a:p>
            <a:r>
              <a:rPr lang="en-GB"/>
              <a:t>Stereoscopy</a:t>
            </a:r>
            <a:endParaRPr lang="en-GB" dirty="0"/>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21</a:t>
            </a:fld>
            <a:endParaRPr lang="en-GB"/>
          </a:p>
        </p:txBody>
      </p:sp>
      <p:pic>
        <p:nvPicPr>
          <p:cNvPr id="9" name="Sir Charles Wheatstone.jpg" descr="Sir Charles Wheatstone.jpg"/>
          <p:cNvPicPr>
            <a:picLocks noChangeAspect="1"/>
          </p:cNvPicPr>
          <p:nvPr/>
        </p:nvPicPr>
        <p:blipFill rotWithShape="1">
          <a:blip r:embed="rId3"/>
          <a:srcRect l="18259" t="3323" r="15512" b="36975"/>
          <a:stretch/>
        </p:blipFill>
        <p:spPr>
          <a:xfrm>
            <a:off x="8446750" y="1496284"/>
            <a:ext cx="2892424" cy="3493999"/>
          </a:xfrm>
          <a:prstGeom prst="rect">
            <a:avLst/>
          </a:prstGeom>
          <a:ln w="12700">
            <a:miter lim="400000"/>
          </a:ln>
          <a:effectLst>
            <a:outerShdw blurRad="254000" dist="127000" dir="2700000" rotWithShape="0">
              <a:srgbClr val="000000">
                <a:alpha val="50000"/>
              </a:srgbClr>
            </a:outerShdw>
          </a:effectLst>
        </p:spPr>
      </p:pic>
      <p:sp>
        <p:nvSpPr>
          <p:cNvPr id="10" name="Charles Wheatstone…"/>
          <p:cNvSpPr txBox="1">
            <a:spLocks/>
          </p:cNvSpPr>
          <p:nvPr/>
        </p:nvSpPr>
        <p:spPr bwMode="auto">
          <a:xfrm>
            <a:off x="8446750" y="5008942"/>
            <a:ext cx="2893664" cy="81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accent2">
                    <a:lumMod val="20000"/>
                    <a:lumOff val="80000"/>
                  </a:schemeClr>
                </a:solidFill>
                <a:effectLst>
                  <a:outerShdw blurRad="101600" dist="50800" dir="2700000" algn="tl" rotWithShape="0">
                    <a:prstClr val="black">
                      <a:alpha val="70000"/>
                    </a:prstClr>
                  </a:outerShdw>
                </a:effectLst>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a:lstStyle>
          <a:p>
            <a:pPr defTabSz="914400"/>
            <a:r>
              <a:rPr lang="en-GB" sz="2400" b="0" kern="0" dirty="0">
                <a:solidFill>
                  <a:schemeClr val="bg1"/>
                </a:solidFill>
                <a:effectLst/>
                <a:latin typeface="+mn-lt"/>
              </a:rPr>
              <a:t>Charles Wheatstone</a:t>
            </a:r>
          </a:p>
          <a:p>
            <a:pPr defTabSz="914400"/>
            <a:r>
              <a:rPr lang="en-GB" sz="2400" b="0" kern="0" dirty="0">
                <a:solidFill>
                  <a:schemeClr val="bg1"/>
                </a:solidFill>
                <a:effectLst/>
                <a:latin typeface="+mn-lt"/>
              </a:rPr>
              <a:t>(1802–1875)</a:t>
            </a:r>
          </a:p>
        </p:txBody>
      </p:sp>
      <p:sp>
        <p:nvSpPr>
          <p:cNvPr id="11" name="© National Portrait Gallery, London"/>
          <p:cNvSpPr txBox="1"/>
          <p:nvPr/>
        </p:nvSpPr>
        <p:spPr>
          <a:xfrm rot="16200000">
            <a:off x="10241716" y="3634783"/>
            <a:ext cx="245419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solidFill>
                  <a:srgbClr val="A6AAA9"/>
                </a:solidFill>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sz="1200" kern="0" dirty="0">
                <a:solidFill>
                  <a:schemeClr val="accent2">
                    <a:lumMod val="20000"/>
                    <a:lumOff val="80000"/>
                  </a:schemeClr>
                </a:solidFill>
                <a:latin typeface="+mn-lt"/>
              </a:rPr>
              <a:t>© National Portrait Gallery, London</a:t>
            </a:r>
          </a:p>
        </p:txBody>
      </p:sp>
    </p:spTree>
    <p:extLst>
      <p:ext uri="{BB962C8B-B14F-4D97-AF65-F5344CB8AC3E}">
        <p14:creationId xmlns:p14="http://schemas.microsoft.com/office/powerpoint/2010/main" val="262305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Wheatstone stereoscope (1838)</a:t>
            </a:r>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dirty="0"/>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22</a:t>
            </a:fld>
            <a:endParaRPr lang="en-GB"/>
          </a:p>
        </p:txBody>
      </p:sp>
      <p:pic>
        <p:nvPicPr>
          <p:cNvPr id="7" name="Wheatstone stereoscope - King's College.jpg" descr="Wheatstone stereoscope - King's College.jpg"/>
          <p:cNvPicPr>
            <a:picLocks noGrp="1" noChangeAspect="1"/>
          </p:cNvPicPr>
          <p:nvPr>
            <p:ph idx="1"/>
          </p:nvPr>
        </p:nvPicPr>
        <p:blipFill>
          <a:blip r:embed="rId3"/>
          <a:stretch>
            <a:fillRect/>
          </a:stretch>
        </p:blipFill>
        <p:spPr>
          <a:xfrm>
            <a:off x="2054582" y="838200"/>
            <a:ext cx="8111411" cy="5400675"/>
          </a:xfrm>
          <a:prstGeom prst="rect">
            <a:avLst/>
          </a:prstGeom>
          <a:ln w="12700">
            <a:miter lim="400000"/>
          </a:ln>
        </p:spPr>
      </p:pic>
      <p:sp>
        <p:nvSpPr>
          <p:cNvPr id="8" name="© David Tett/King’s College London"/>
          <p:cNvSpPr txBox="1"/>
          <p:nvPr/>
        </p:nvSpPr>
        <p:spPr>
          <a:xfrm rot="16200000">
            <a:off x="9064890" y="4880970"/>
            <a:ext cx="24590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sz="1200" kern="0" dirty="0">
                <a:solidFill>
                  <a:schemeClr val="accent2">
                    <a:lumMod val="20000"/>
                    <a:lumOff val="80000"/>
                  </a:schemeClr>
                </a:solidFill>
                <a:effectLst/>
                <a:latin typeface="+mn-lt"/>
              </a:rPr>
              <a:t>© David </a:t>
            </a:r>
            <a:r>
              <a:rPr sz="1200" kern="0" dirty="0" err="1">
                <a:solidFill>
                  <a:schemeClr val="accent2">
                    <a:lumMod val="20000"/>
                    <a:lumOff val="80000"/>
                  </a:schemeClr>
                </a:solidFill>
                <a:effectLst/>
                <a:latin typeface="+mn-lt"/>
              </a:rPr>
              <a:t>Tett</a:t>
            </a:r>
            <a:r>
              <a:rPr sz="1200" kern="0" dirty="0">
                <a:solidFill>
                  <a:schemeClr val="accent2">
                    <a:lumMod val="20000"/>
                    <a:lumOff val="80000"/>
                  </a:schemeClr>
                </a:solidFill>
                <a:effectLst/>
                <a:latin typeface="+mn-lt"/>
              </a:rPr>
              <a:t>/King’s College London</a:t>
            </a:r>
          </a:p>
        </p:txBody>
      </p:sp>
    </p:spTree>
    <p:extLst>
      <p:ext uri="{BB962C8B-B14F-4D97-AF65-F5344CB8AC3E}">
        <p14:creationId xmlns:p14="http://schemas.microsoft.com/office/powerpoint/2010/main" val="300745105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brief history of photography</a:t>
            </a:r>
          </a:p>
        </p:txBody>
      </p:sp>
      <p:sp>
        <p:nvSpPr>
          <p:cNvPr id="3" name="Date Placeholder 2"/>
          <p:cNvSpPr>
            <a:spLocks noGrp="1"/>
          </p:cNvSpPr>
          <p:nvPr>
            <p:ph type="dt" sz="half" idx="2"/>
          </p:nvPr>
        </p:nvSpPr>
        <p:spPr/>
        <p:txBody>
          <a:bodyPr/>
          <a:lstStyle/>
          <a:p>
            <a:r>
              <a:rPr lang="en-GB"/>
              <a:t>1 Aug 2019</a:t>
            </a:r>
            <a:endParaRPr lang="en-GB" dirty="0"/>
          </a:p>
        </p:txBody>
      </p:sp>
      <p:sp>
        <p:nvSpPr>
          <p:cNvPr id="4" name="Footer Placeholder 3"/>
          <p:cNvSpPr>
            <a:spLocks noGrp="1"/>
          </p:cNvSpPr>
          <p:nvPr>
            <p:ph type="ftr" sz="quarter" idx="3"/>
          </p:nvPr>
        </p:nvSpPr>
        <p:spPr/>
        <p:txBody>
          <a:bodyPr/>
          <a:lstStyle/>
          <a:p>
            <a:r>
              <a:rPr lang="en-GB"/>
              <a:t>Capture4VR: From VR Photography to VR Video</a:t>
            </a:r>
          </a:p>
        </p:txBody>
      </p:sp>
      <p:sp>
        <p:nvSpPr>
          <p:cNvPr id="5" name="Slide Number Placeholder 4"/>
          <p:cNvSpPr>
            <a:spLocks noGrp="1"/>
          </p:cNvSpPr>
          <p:nvPr>
            <p:ph type="sldNum" sz="quarter" idx="4"/>
          </p:nvPr>
        </p:nvSpPr>
        <p:spPr/>
        <p:txBody>
          <a:bodyPr/>
          <a:lstStyle/>
          <a:p>
            <a:fld id="{9B281B64-7B92-47B0-8A60-E22259C079AF}" type="slidenum">
              <a:rPr lang="en-GB" smtClean="0"/>
              <a:pPr/>
              <a:t>23</a:t>
            </a:fld>
            <a:endParaRPr lang="en-GB"/>
          </a:p>
        </p:txBody>
      </p:sp>
      <p:pic>
        <p:nvPicPr>
          <p:cNvPr id="6" name="Louis_Daguerre_2.jpg" descr="Louis_Daguerre_2.jpg"/>
          <p:cNvPicPr>
            <a:picLocks noChangeAspect="1"/>
          </p:cNvPicPr>
          <p:nvPr/>
        </p:nvPicPr>
        <p:blipFill>
          <a:blip r:embed="rId3"/>
          <a:stretch>
            <a:fillRect/>
          </a:stretch>
        </p:blipFill>
        <p:spPr>
          <a:xfrm>
            <a:off x="8124161" y="1475227"/>
            <a:ext cx="2232709" cy="2857501"/>
          </a:xfrm>
          <a:prstGeom prst="rect">
            <a:avLst/>
          </a:prstGeom>
          <a:ln w="12700">
            <a:miter lim="400000"/>
          </a:ln>
          <a:effectLst/>
        </p:spPr>
      </p:pic>
      <p:sp>
        <p:nvSpPr>
          <p:cNvPr id="7" name="1839…"/>
          <p:cNvSpPr txBox="1"/>
          <p:nvPr/>
        </p:nvSpPr>
        <p:spPr>
          <a:xfrm>
            <a:off x="8112001" y="4628568"/>
            <a:ext cx="2257028" cy="118013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r>
              <a:rPr sz="2400" kern="0" dirty="0">
                <a:solidFill>
                  <a:srgbClr val="FFFFFF"/>
                </a:solidFill>
                <a:sym typeface="Helvetica Neue Light"/>
              </a:rPr>
              <a:t>1839</a:t>
            </a:r>
          </a:p>
          <a:p>
            <a:pPr algn="ctr" defTabSz="410751" hangingPunct="0"/>
            <a:r>
              <a:rPr sz="2400" kern="0" dirty="0" err="1">
                <a:solidFill>
                  <a:srgbClr val="FFFFFF"/>
                </a:solidFill>
                <a:sym typeface="Helvetica Neue Light"/>
              </a:rPr>
              <a:t>Daguerrotype</a:t>
            </a:r>
            <a:endParaRPr sz="2400" kern="0" dirty="0">
              <a:solidFill>
                <a:srgbClr val="FFFFFF"/>
              </a:solidFill>
              <a:sym typeface="Helvetica Neue Light"/>
            </a:endParaRPr>
          </a:p>
          <a:p>
            <a:pPr algn="ctr" defTabSz="410751" hangingPunct="0"/>
            <a:r>
              <a:rPr sz="2400" kern="0" dirty="0">
                <a:solidFill>
                  <a:srgbClr val="FFFFFF"/>
                </a:solidFill>
                <a:sym typeface="Helvetica Neue Light"/>
              </a:rPr>
              <a:t>(Louis Daguerre)</a:t>
            </a:r>
          </a:p>
        </p:txBody>
      </p:sp>
      <p:pic>
        <p:nvPicPr>
          <p:cNvPr id="8" name="View_from_the_Window_at_Le_Gras,_Joseph_Nicéphore_Niépce.jpg" descr="View_from_the_Window_at_Le_Gras,_Joseph_Nicéphore_Niépce.jpg"/>
          <p:cNvPicPr>
            <a:picLocks noChangeAspect="1"/>
          </p:cNvPicPr>
          <p:nvPr/>
        </p:nvPicPr>
        <p:blipFill>
          <a:blip r:embed="rId4"/>
          <a:stretch>
            <a:fillRect/>
          </a:stretch>
        </p:blipFill>
        <p:spPr>
          <a:xfrm>
            <a:off x="1643086" y="1910995"/>
            <a:ext cx="2857501" cy="1985963"/>
          </a:xfrm>
          <a:prstGeom prst="rect">
            <a:avLst/>
          </a:prstGeom>
          <a:ln w="12700">
            <a:miter lim="400000"/>
          </a:ln>
          <a:effectLst/>
        </p:spPr>
      </p:pic>
      <p:sp>
        <p:nvSpPr>
          <p:cNvPr id="9" name="1826…"/>
          <p:cNvSpPr txBox="1"/>
          <p:nvPr/>
        </p:nvSpPr>
        <p:spPr>
          <a:xfrm>
            <a:off x="1643086" y="4628568"/>
            <a:ext cx="2857501" cy="118013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ctr" defTabSz="410751" hangingPunct="0"/>
            <a:r>
              <a:rPr sz="2400" kern="0" dirty="0">
                <a:solidFill>
                  <a:srgbClr val="FFFFFF"/>
                </a:solidFill>
                <a:sym typeface="Helvetica Neue Light"/>
              </a:rPr>
              <a:t>1826</a:t>
            </a:r>
          </a:p>
          <a:p>
            <a:pPr algn="ctr" defTabSz="410751" hangingPunct="0"/>
            <a:r>
              <a:rPr sz="2400" kern="0" dirty="0">
                <a:solidFill>
                  <a:srgbClr val="FFFFFF"/>
                </a:solidFill>
                <a:sym typeface="Helvetica Neue Light"/>
              </a:rPr>
              <a:t>First photograph</a:t>
            </a:r>
          </a:p>
          <a:p>
            <a:pPr algn="ctr" defTabSz="410751" hangingPunct="0"/>
            <a:r>
              <a:rPr sz="2400" kern="0" dirty="0">
                <a:solidFill>
                  <a:srgbClr val="FFFFFF"/>
                </a:solidFill>
                <a:sym typeface="Helvetica Neue Light"/>
              </a:rPr>
              <a:t>(</a:t>
            </a:r>
            <a:r>
              <a:rPr sz="2400" kern="0" dirty="0" err="1">
                <a:solidFill>
                  <a:srgbClr val="FFFFFF"/>
                </a:solidFill>
                <a:sym typeface="Helvetica Neue Light"/>
              </a:rPr>
              <a:t>Nicéphore</a:t>
            </a:r>
            <a:r>
              <a:rPr sz="2400" kern="0" dirty="0">
                <a:solidFill>
                  <a:srgbClr val="FFFFFF"/>
                </a:solidFill>
                <a:sym typeface="Helvetica Neue Light"/>
              </a:rPr>
              <a:t> </a:t>
            </a:r>
            <a:r>
              <a:rPr sz="2400" kern="0" dirty="0" err="1">
                <a:solidFill>
                  <a:srgbClr val="FFFFFF"/>
                </a:solidFill>
                <a:sym typeface="Helvetica Neue Light"/>
              </a:rPr>
              <a:t>Niépce</a:t>
            </a:r>
            <a:r>
              <a:rPr sz="2400" kern="0" dirty="0">
                <a:solidFill>
                  <a:srgbClr val="FFFFFF"/>
                </a:solidFill>
                <a:sym typeface="Helvetica Neue Light"/>
              </a:rPr>
              <a:t>)</a:t>
            </a:r>
          </a:p>
        </p:txBody>
      </p:sp>
      <p:sp>
        <p:nvSpPr>
          <p:cNvPr id="10" name="1835…"/>
          <p:cNvSpPr txBox="1"/>
          <p:nvPr/>
        </p:nvSpPr>
        <p:spPr>
          <a:xfrm>
            <a:off x="5025504" y="4628568"/>
            <a:ext cx="2561580" cy="118013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ctr" defTabSz="410751" hangingPunct="0"/>
            <a:r>
              <a:rPr sz="2400" kern="0" dirty="0">
                <a:solidFill>
                  <a:srgbClr val="FFFFFF"/>
                </a:solidFill>
                <a:sym typeface="Helvetica Neue Light"/>
              </a:rPr>
              <a:t>1835</a:t>
            </a:r>
          </a:p>
          <a:p>
            <a:pPr algn="ctr" defTabSz="410751" hangingPunct="0"/>
            <a:r>
              <a:rPr sz="2400" kern="0" dirty="0">
                <a:solidFill>
                  <a:srgbClr val="FFFFFF"/>
                </a:solidFill>
                <a:sym typeface="Helvetica Neue Light"/>
              </a:rPr>
              <a:t>First negative</a:t>
            </a:r>
          </a:p>
          <a:p>
            <a:pPr algn="ctr" defTabSz="410751" hangingPunct="0"/>
            <a:r>
              <a:rPr sz="2400" kern="0" dirty="0">
                <a:solidFill>
                  <a:srgbClr val="FFFFFF"/>
                </a:solidFill>
                <a:sym typeface="Helvetica Neue Light"/>
              </a:rPr>
              <a:t>(Henry Fox Talbot)</a:t>
            </a:r>
          </a:p>
        </p:txBody>
      </p:sp>
      <p:pic>
        <p:nvPicPr>
          <p:cNvPr id="11" name="Latticed_window_at_lacock_abbey_1835.jpg" descr="Latticed_window_at_lacock_abbey_1835.jpg"/>
          <p:cNvPicPr>
            <a:picLocks noChangeAspect="1"/>
          </p:cNvPicPr>
          <p:nvPr/>
        </p:nvPicPr>
        <p:blipFill>
          <a:blip r:embed="rId5"/>
          <a:stretch>
            <a:fillRect/>
          </a:stretch>
        </p:blipFill>
        <p:spPr>
          <a:xfrm>
            <a:off x="5211218" y="1475227"/>
            <a:ext cx="2190154" cy="2857501"/>
          </a:xfrm>
          <a:prstGeom prst="rect">
            <a:avLst/>
          </a:prstGeom>
          <a:ln w="12700">
            <a:miter lim="400000"/>
          </a:ln>
          <a:effectLst/>
        </p:spPr>
      </p:pic>
    </p:spTree>
    <p:extLst>
      <p:ext uri="{BB962C8B-B14F-4D97-AF65-F5344CB8AC3E}">
        <p14:creationId xmlns:p14="http://schemas.microsoft.com/office/powerpoint/2010/main" val="615471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P spid="10" grpId="0" animBg="1" advAuto="0"/>
      <p:bldP spid="11"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Wheatstone stereoscope (1838)</a:t>
            </a:r>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dirty="0"/>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24</a:t>
            </a:fld>
            <a:endParaRPr lang="en-GB"/>
          </a:p>
        </p:txBody>
      </p:sp>
      <p:sp>
        <p:nvSpPr>
          <p:cNvPr id="8" name="© David Tett/King’s College London"/>
          <p:cNvSpPr txBox="1"/>
          <p:nvPr/>
        </p:nvSpPr>
        <p:spPr>
          <a:xfrm rot="16200000">
            <a:off x="9064890" y="4880970"/>
            <a:ext cx="24590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sz="1200" kern="0" dirty="0">
                <a:solidFill>
                  <a:schemeClr val="accent2">
                    <a:lumMod val="20000"/>
                    <a:lumOff val="80000"/>
                  </a:schemeClr>
                </a:solidFill>
                <a:effectLst/>
                <a:latin typeface="+mn-lt"/>
              </a:rPr>
              <a:t>© David </a:t>
            </a:r>
            <a:r>
              <a:rPr sz="1200" kern="0" dirty="0" err="1">
                <a:solidFill>
                  <a:schemeClr val="accent2">
                    <a:lumMod val="20000"/>
                    <a:lumOff val="80000"/>
                  </a:schemeClr>
                </a:solidFill>
                <a:effectLst/>
                <a:latin typeface="+mn-lt"/>
              </a:rPr>
              <a:t>Tett</a:t>
            </a:r>
            <a:r>
              <a:rPr sz="1200" kern="0" dirty="0">
                <a:solidFill>
                  <a:schemeClr val="accent2">
                    <a:lumMod val="20000"/>
                    <a:lumOff val="80000"/>
                  </a:schemeClr>
                </a:solidFill>
                <a:effectLst/>
                <a:latin typeface="+mn-lt"/>
              </a:rPr>
              <a:t>/King’s College London</a:t>
            </a:r>
          </a:p>
        </p:txBody>
      </p:sp>
      <p:pic>
        <p:nvPicPr>
          <p:cNvPr id="10" name="Wheatstone stereoscope - Dr Brian May.jpg" descr="Wheatstone stereoscope - Dr Brian May.jpg"/>
          <p:cNvPicPr>
            <a:picLocks noGrp="1" noChangeAspect="1"/>
          </p:cNvPicPr>
          <p:nvPr>
            <p:ph idx="1"/>
          </p:nvPr>
        </p:nvPicPr>
        <p:blipFill>
          <a:blip r:embed="rId3"/>
          <a:srcRect t="163" b="163"/>
          <a:stretch>
            <a:fillRect/>
          </a:stretch>
        </p:blipFill>
        <p:spPr>
          <a:xfrm>
            <a:off x="2055680" y="838875"/>
            <a:ext cx="8110274" cy="5400000"/>
          </a:xfrm>
          <a:prstGeom prst="rect">
            <a:avLst/>
          </a:prstGeom>
          <a:ln w="12700">
            <a:miter lim="400000"/>
          </a:ln>
        </p:spPr>
      </p:pic>
    </p:spTree>
    <p:extLst>
      <p:ext uri="{BB962C8B-B14F-4D97-AF65-F5344CB8AC3E}">
        <p14:creationId xmlns:p14="http://schemas.microsoft.com/office/powerpoint/2010/main" val="15484625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Brewster stereoscope (1849)</a:t>
            </a:r>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dirty="0"/>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25</a:t>
            </a:fld>
            <a:endParaRPr lang="en-GB"/>
          </a:p>
        </p:txBody>
      </p:sp>
      <p:sp>
        <p:nvSpPr>
          <p:cNvPr id="8" name="© David Tett/King’s College London"/>
          <p:cNvSpPr txBox="1"/>
          <p:nvPr/>
        </p:nvSpPr>
        <p:spPr>
          <a:xfrm rot="16200000">
            <a:off x="6428915" y="4210114"/>
            <a:ext cx="3800720"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lang="en-GB" sz="1200" kern="0" dirty="0">
                <a:solidFill>
                  <a:schemeClr val="accent2">
                    <a:lumMod val="20000"/>
                    <a:lumOff val="80000"/>
                  </a:schemeClr>
                </a:solidFill>
                <a:effectLst/>
                <a:latin typeface="+mn-lt"/>
              </a:rPr>
              <a:t>© The Bill Douglas Cinema Museum, University of Exeter</a:t>
            </a:r>
          </a:p>
        </p:txBody>
      </p:sp>
      <p:pic>
        <p:nvPicPr>
          <p:cNvPr id="9" name="EXEBD_69041_000001.jpg" descr="EXEBD_69041_000001.jpg"/>
          <p:cNvPicPr>
            <a:picLocks noGrp="1" noChangeAspect="1"/>
          </p:cNvPicPr>
          <p:nvPr>
            <p:ph idx="1"/>
          </p:nvPr>
        </p:nvPicPr>
        <p:blipFill rotWithShape="1">
          <a:blip r:embed="rId3"/>
          <a:srcRect l="2628" r="3768"/>
          <a:stretch/>
        </p:blipFill>
        <p:spPr>
          <a:xfrm>
            <a:off x="624417" y="838200"/>
            <a:ext cx="7576457" cy="5400675"/>
          </a:xfrm>
          <a:prstGeom prst="rect">
            <a:avLst/>
          </a:prstGeom>
          <a:ln w="12700">
            <a:miter lim="400000"/>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0707" r="9013" b="24494"/>
          <a:stretch/>
        </p:blipFill>
        <p:spPr>
          <a:xfrm>
            <a:off x="8717216" y="1450149"/>
            <a:ext cx="2880000" cy="3619322"/>
          </a:xfrm>
          <a:prstGeom prst="rect">
            <a:avLst/>
          </a:prstGeom>
        </p:spPr>
      </p:pic>
      <p:sp>
        <p:nvSpPr>
          <p:cNvPr id="12" name="Charles Wheatstone…"/>
          <p:cNvSpPr txBox="1">
            <a:spLocks/>
          </p:cNvSpPr>
          <p:nvPr/>
        </p:nvSpPr>
        <p:spPr bwMode="auto">
          <a:xfrm>
            <a:off x="8897216" y="5069471"/>
            <a:ext cx="2520000" cy="81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accent2">
                    <a:lumMod val="20000"/>
                    <a:lumOff val="80000"/>
                  </a:schemeClr>
                </a:solidFill>
                <a:effectLst>
                  <a:outerShdw blurRad="101600" dist="50800" dir="2700000" algn="tl" rotWithShape="0">
                    <a:prstClr val="black">
                      <a:alpha val="70000"/>
                    </a:prstClr>
                  </a:outerShdw>
                </a:effectLst>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a:lstStyle>
          <a:p>
            <a:pPr defTabSz="914400"/>
            <a:r>
              <a:rPr lang="en-GB" sz="2400" b="0" kern="0" dirty="0">
                <a:solidFill>
                  <a:schemeClr val="bg1"/>
                </a:solidFill>
                <a:effectLst/>
                <a:latin typeface="+mn-lt"/>
              </a:rPr>
              <a:t>David Brewster</a:t>
            </a:r>
          </a:p>
          <a:p>
            <a:pPr defTabSz="914400"/>
            <a:r>
              <a:rPr lang="en-GB" sz="2400" b="0" kern="0" dirty="0">
                <a:solidFill>
                  <a:schemeClr val="bg1"/>
                </a:solidFill>
                <a:effectLst/>
                <a:latin typeface="+mn-lt"/>
              </a:rPr>
              <a:t>(1781–1868)</a:t>
            </a:r>
          </a:p>
        </p:txBody>
      </p:sp>
    </p:spTree>
    <p:extLst>
      <p:ext uri="{BB962C8B-B14F-4D97-AF65-F5344CB8AC3E}">
        <p14:creationId xmlns:p14="http://schemas.microsoft.com/office/powerpoint/2010/main" val="42646459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Holmes stereoscope (1861)</a:t>
            </a:r>
          </a:p>
        </p:txBody>
      </p:sp>
      <p:sp>
        <p:nvSpPr>
          <p:cNvPr id="5" name="Date Placeholder 4"/>
          <p:cNvSpPr>
            <a:spLocks noGrp="1"/>
          </p:cNvSpPr>
          <p:nvPr>
            <p:ph type="dt" sz="half" idx="10"/>
          </p:nvPr>
        </p:nvSpPr>
        <p:spPr/>
        <p:txBody>
          <a:bodyPr/>
          <a:lstStyle/>
          <a:p>
            <a:r>
              <a:rPr lang="en-GB"/>
              <a:t>1 Aug 2019</a:t>
            </a:r>
            <a:endParaRPr lang="en-GB" dirty="0"/>
          </a:p>
        </p:txBody>
      </p:sp>
      <p:sp>
        <p:nvSpPr>
          <p:cNvPr id="6" name="Footer Placeholder 5"/>
          <p:cNvSpPr>
            <a:spLocks noGrp="1"/>
          </p:cNvSpPr>
          <p:nvPr>
            <p:ph type="ftr" sz="quarter" idx="3"/>
          </p:nvPr>
        </p:nvSpPr>
        <p:spPr/>
        <p:txBody>
          <a:bodyPr/>
          <a:lstStyle/>
          <a:p>
            <a:r>
              <a:rPr lang="en-GB"/>
              <a:t>Capture4VR: From VR Photography to VR Video</a:t>
            </a:r>
          </a:p>
        </p:txBody>
      </p:sp>
      <p:sp>
        <p:nvSpPr>
          <p:cNvPr id="7" name="Slide Number Placeholder 6"/>
          <p:cNvSpPr>
            <a:spLocks noGrp="1"/>
          </p:cNvSpPr>
          <p:nvPr>
            <p:ph type="sldNum" sz="quarter" idx="4"/>
          </p:nvPr>
        </p:nvSpPr>
        <p:spPr/>
        <p:txBody>
          <a:bodyPr/>
          <a:lstStyle/>
          <a:p>
            <a:fld id="{9B281B64-7B92-47B0-8A60-E22259C079AF}" type="slidenum">
              <a:rPr lang="en-GB" smtClean="0"/>
              <a:pPr/>
              <a:t>26</a:t>
            </a:fld>
            <a:endParaRPr lang="en-GB"/>
          </a:p>
        </p:txBody>
      </p:sp>
      <p:pic>
        <p:nvPicPr>
          <p:cNvPr id="8" name="pedstereo.jpg" descr="pedstereo.jpg"/>
          <p:cNvPicPr>
            <a:picLocks noGrp="1" noChangeAspect="1"/>
          </p:cNvPicPr>
          <p:nvPr>
            <p:ph sz="half" idx="1"/>
          </p:nvPr>
        </p:nvPicPr>
        <p:blipFill>
          <a:blip r:embed="rId3"/>
          <a:srcRect l="10418" t="3007" r="9876" b="1590"/>
          <a:stretch>
            <a:fillRect/>
          </a:stretch>
        </p:blipFill>
        <p:spPr>
          <a:xfrm>
            <a:off x="1689013" y="1121564"/>
            <a:ext cx="5384800" cy="4833946"/>
          </a:xfrm>
          <a:custGeom>
            <a:avLst/>
            <a:gdLst/>
            <a:ahLst/>
            <a:cxnLst>
              <a:cxn ang="0">
                <a:pos x="wd2" y="hd2"/>
              </a:cxn>
              <a:cxn ang="5400000">
                <a:pos x="wd2" y="hd2"/>
              </a:cxn>
              <a:cxn ang="10800000">
                <a:pos x="wd2" y="hd2"/>
              </a:cxn>
              <a:cxn ang="16200000">
                <a:pos x="wd2" y="hd2"/>
              </a:cxn>
            </a:cxnLst>
            <a:rect l="0" t="0" r="r" b="b"/>
            <a:pathLst>
              <a:path w="21581" h="21595" extrusionOk="0">
                <a:moveTo>
                  <a:pt x="7470" y="1"/>
                </a:moveTo>
                <a:cubicBezTo>
                  <a:pt x="7405" y="-5"/>
                  <a:pt x="7343" y="9"/>
                  <a:pt x="7323" y="45"/>
                </a:cubicBezTo>
                <a:cubicBezTo>
                  <a:pt x="7309" y="70"/>
                  <a:pt x="7261" y="90"/>
                  <a:pt x="7216" y="90"/>
                </a:cubicBezTo>
                <a:cubicBezTo>
                  <a:pt x="7172" y="90"/>
                  <a:pt x="6848" y="213"/>
                  <a:pt x="6495" y="362"/>
                </a:cubicBezTo>
                <a:cubicBezTo>
                  <a:pt x="6143" y="512"/>
                  <a:pt x="5841" y="635"/>
                  <a:pt x="5824" y="635"/>
                </a:cubicBezTo>
                <a:cubicBezTo>
                  <a:pt x="5807" y="635"/>
                  <a:pt x="5692" y="685"/>
                  <a:pt x="5570" y="748"/>
                </a:cubicBezTo>
                <a:cubicBezTo>
                  <a:pt x="5448" y="810"/>
                  <a:pt x="5340" y="861"/>
                  <a:pt x="5329" y="861"/>
                </a:cubicBezTo>
                <a:cubicBezTo>
                  <a:pt x="5318" y="861"/>
                  <a:pt x="5232" y="900"/>
                  <a:pt x="5137" y="947"/>
                </a:cubicBezTo>
                <a:cubicBezTo>
                  <a:pt x="5042" y="994"/>
                  <a:pt x="4760" y="1127"/>
                  <a:pt x="4511" y="1241"/>
                </a:cubicBezTo>
                <a:cubicBezTo>
                  <a:pt x="4086" y="1436"/>
                  <a:pt x="3853" y="1552"/>
                  <a:pt x="3128" y="1933"/>
                </a:cubicBezTo>
                <a:cubicBezTo>
                  <a:pt x="2968" y="2017"/>
                  <a:pt x="2825" y="2085"/>
                  <a:pt x="2811" y="2085"/>
                </a:cubicBezTo>
                <a:cubicBezTo>
                  <a:pt x="2734" y="2085"/>
                  <a:pt x="786" y="3162"/>
                  <a:pt x="361" y="3440"/>
                </a:cubicBezTo>
                <a:cubicBezTo>
                  <a:pt x="98" y="3611"/>
                  <a:pt x="63" y="3651"/>
                  <a:pt x="22" y="3822"/>
                </a:cubicBezTo>
                <a:cubicBezTo>
                  <a:pt x="-19" y="3992"/>
                  <a:pt x="-10" y="4064"/>
                  <a:pt x="106" y="4490"/>
                </a:cubicBezTo>
                <a:cubicBezTo>
                  <a:pt x="324" y="5293"/>
                  <a:pt x="465" y="5941"/>
                  <a:pt x="427" y="5967"/>
                </a:cubicBezTo>
                <a:cubicBezTo>
                  <a:pt x="408" y="5981"/>
                  <a:pt x="427" y="6048"/>
                  <a:pt x="469" y="6115"/>
                </a:cubicBezTo>
                <a:cubicBezTo>
                  <a:pt x="512" y="6182"/>
                  <a:pt x="632" y="6584"/>
                  <a:pt x="736" y="7008"/>
                </a:cubicBezTo>
                <a:cubicBezTo>
                  <a:pt x="839" y="7432"/>
                  <a:pt x="934" y="7810"/>
                  <a:pt x="946" y="7847"/>
                </a:cubicBezTo>
                <a:cubicBezTo>
                  <a:pt x="958" y="7884"/>
                  <a:pt x="1003" y="8067"/>
                  <a:pt x="1044" y="8253"/>
                </a:cubicBezTo>
                <a:cubicBezTo>
                  <a:pt x="1123" y="8608"/>
                  <a:pt x="1111" y="8678"/>
                  <a:pt x="956" y="8733"/>
                </a:cubicBezTo>
                <a:cubicBezTo>
                  <a:pt x="814" y="8783"/>
                  <a:pt x="787" y="8913"/>
                  <a:pt x="861" y="9208"/>
                </a:cubicBezTo>
                <a:cubicBezTo>
                  <a:pt x="925" y="9460"/>
                  <a:pt x="943" y="9486"/>
                  <a:pt x="1144" y="9613"/>
                </a:cubicBezTo>
                <a:cubicBezTo>
                  <a:pt x="1515" y="9846"/>
                  <a:pt x="1449" y="9869"/>
                  <a:pt x="2583" y="9141"/>
                </a:cubicBezTo>
                <a:cubicBezTo>
                  <a:pt x="4163" y="8127"/>
                  <a:pt x="4188" y="8113"/>
                  <a:pt x="4270" y="8203"/>
                </a:cubicBezTo>
                <a:cubicBezTo>
                  <a:pt x="4333" y="8274"/>
                  <a:pt x="4352" y="8269"/>
                  <a:pt x="4545" y="8154"/>
                </a:cubicBezTo>
                <a:cubicBezTo>
                  <a:pt x="4734" y="8042"/>
                  <a:pt x="4762" y="8037"/>
                  <a:pt x="4858" y="8094"/>
                </a:cubicBezTo>
                <a:cubicBezTo>
                  <a:pt x="4917" y="8129"/>
                  <a:pt x="4998" y="8169"/>
                  <a:pt x="5040" y="8184"/>
                </a:cubicBezTo>
                <a:cubicBezTo>
                  <a:pt x="5097" y="8204"/>
                  <a:pt x="5109" y="8236"/>
                  <a:pt x="5088" y="8312"/>
                </a:cubicBezTo>
                <a:cubicBezTo>
                  <a:pt x="5073" y="8368"/>
                  <a:pt x="5050" y="8508"/>
                  <a:pt x="5038" y="8624"/>
                </a:cubicBezTo>
                <a:cubicBezTo>
                  <a:pt x="5018" y="8815"/>
                  <a:pt x="5027" y="8846"/>
                  <a:pt x="5138" y="8956"/>
                </a:cubicBezTo>
                <a:lnTo>
                  <a:pt x="5260" y="9078"/>
                </a:lnTo>
                <a:lnTo>
                  <a:pt x="5173" y="9255"/>
                </a:lnTo>
                <a:cubicBezTo>
                  <a:pt x="5093" y="9419"/>
                  <a:pt x="5091" y="9443"/>
                  <a:pt x="5148" y="9558"/>
                </a:cubicBezTo>
                <a:cubicBezTo>
                  <a:pt x="5229" y="9720"/>
                  <a:pt x="5407" y="9775"/>
                  <a:pt x="5630" y="9708"/>
                </a:cubicBezTo>
                <a:cubicBezTo>
                  <a:pt x="5847" y="9643"/>
                  <a:pt x="5960" y="9519"/>
                  <a:pt x="5960" y="9345"/>
                </a:cubicBezTo>
                <a:cubicBezTo>
                  <a:pt x="5960" y="9212"/>
                  <a:pt x="5887" y="9098"/>
                  <a:pt x="5738" y="9002"/>
                </a:cubicBezTo>
                <a:cubicBezTo>
                  <a:pt x="5673" y="8960"/>
                  <a:pt x="5670" y="8936"/>
                  <a:pt x="5714" y="8787"/>
                </a:cubicBezTo>
                <a:cubicBezTo>
                  <a:pt x="5755" y="8648"/>
                  <a:pt x="5753" y="8595"/>
                  <a:pt x="5702" y="8483"/>
                </a:cubicBezTo>
                <a:cubicBezTo>
                  <a:pt x="5669" y="8408"/>
                  <a:pt x="5657" y="8336"/>
                  <a:pt x="5676" y="8323"/>
                </a:cubicBezTo>
                <a:cubicBezTo>
                  <a:pt x="5707" y="8302"/>
                  <a:pt x="6099" y="8466"/>
                  <a:pt x="7668" y="9160"/>
                </a:cubicBezTo>
                <a:cubicBezTo>
                  <a:pt x="7881" y="9254"/>
                  <a:pt x="8247" y="9429"/>
                  <a:pt x="8482" y="9547"/>
                </a:cubicBezTo>
                <a:cubicBezTo>
                  <a:pt x="8588" y="9601"/>
                  <a:pt x="8734" y="9668"/>
                  <a:pt x="8878" y="9737"/>
                </a:cubicBezTo>
                <a:cubicBezTo>
                  <a:pt x="8944" y="9764"/>
                  <a:pt x="9028" y="9799"/>
                  <a:pt x="9154" y="9857"/>
                </a:cubicBezTo>
                <a:cubicBezTo>
                  <a:pt x="9706" y="10108"/>
                  <a:pt x="9901" y="10195"/>
                  <a:pt x="9949" y="10250"/>
                </a:cubicBezTo>
                <a:cubicBezTo>
                  <a:pt x="10230" y="10394"/>
                  <a:pt x="10402" y="10501"/>
                  <a:pt x="10420" y="10550"/>
                </a:cubicBezTo>
                <a:cubicBezTo>
                  <a:pt x="10433" y="10589"/>
                  <a:pt x="10425" y="10665"/>
                  <a:pt x="10402" y="10720"/>
                </a:cubicBezTo>
                <a:cubicBezTo>
                  <a:pt x="10288" y="10991"/>
                  <a:pt x="10255" y="11269"/>
                  <a:pt x="10248" y="12008"/>
                </a:cubicBezTo>
                <a:lnTo>
                  <a:pt x="10245" y="12318"/>
                </a:lnTo>
                <a:cubicBezTo>
                  <a:pt x="10250" y="12349"/>
                  <a:pt x="10255" y="12369"/>
                  <a:pt x="10259" y="12402"/>
                </a:cubicBezTo>
                <a:cubicBezTo>
                  <a:pt x="10292" y="12661"/>
                  <a:pt x="10347" y="12878"/>
                  <a:pt x="10412" y="13007"/>
                </a:cubicBezTo>
                <a:cubicBezTo>
                  <a:pt x="10438" y="13059"/>
                  <a:pt x="10456" y="13106"/>
                  <a:pt x="10469" y="13146"/>
                </a:cubicBezTo>
                <a:cubicBezTo>
                  <a:pt x="10539" y="13257"/>
                  <a:pt x="10595" y="13356"/>
                  <a:pt x="10595" y="13372"/>
                </a:cubicBezTo>
                <a:cubicBezTo>
                  <a:pt x="10595" y="13422"/>
                  <a:pt x="10782" y="13597"/>
                  <a:pt x="10982" y="13758"/>
                </a:cubicBezTo>
                <a:cubicBezTo>
                  <a:pt x="11069" y="13792"/>
                  <a:pt x="11198" y="13857"/>
                  <a:pt x="11364" y="13953"/>
                </a:cubicBezTo>
                <a:cubicBezTo>
                  <a:pt x="11643" y="14113"/>
                  <a:pt x="11747" y="14174"/>
                  <a:pt x="11770" y="14223"/>
                </a:cubicBezTo>
                <a:cubicBezTo>
                  <a:pt x="11958" y="14325"/>
                  <a:pt x="12143" y="14433"/>
                  <a:pt x="12241" y="14499"/>
                </a:cubicBezTo>
                <a:cubicBezTo>
                  <a:pt x="12276" y="14483"/>
                  <a:pt x="12299" y="14491"/>
                  <a:pt x="12328" y="14524"/>
                </a:cubicBezTo>
                <a:cubicBezTo>
                  <a:pt x="12378" y="14580"/>
                  <a:pt x="12329" y="14666"/>
                  <a:pt x="11948" y="15173"/>
                </a:cubicBezTo>
                <a:cubicBezTo>
                  <a:pt x="11707" y="15494"/>
                  <a:pt x="11398" y="15910"/>
                  <a:pt x="11261" y="16099"/>
                </a:cubicBezTo>
                <a:cubicBezTo>
                  <a:pt x="11124" y="16288"/>
                  <a:pt x="10945" y="16515"/>
                  <a:pt x="10863" y="16602"/>
                </a:cubicBezTo>
                <a:cubicBezTo>
                  <a:pt x="10805" y="16663"/>
                  <a:pt x="10773" y="16694"/>
                  <a:pt x="10750" y="16710"/>
                </a:cubicBezTo>
                <a:cubicBezTo>
                  <a:pt x="10705" y="16766"/>
                  <a:pt x="10663" y="16819"/>
                  <a:pt x="10623" y="16869"/>
                </a:cubicBezTo>
                <a:cubicBezTo>
                  <a:pt x="10604" y="16931"/>
                  <a:pt x="10527" y="17041"/>
                  <a:pt x="10357" y="17270"/>
                </a:cubicBezTo>
                <a:cubicBezTo>
                  <a:pt x="9810" y="18004"/>
                  <a:pt x="9405" y="18526"/>
                  <a:pt x="9273" y="18671"/>
                </a:cubicBezTo>
                <a:cubicBezTo>
                  <a:pt x="9249" y="18704"/>
                  <a:pt x="9238" y="18717"/>
                  <a:pt x="9212" y="18754"/>
                </a:cubicBezTo>
                <a:cubicBezTo>
                  <a:pt x="9062" y="18964"/>
                  <a:pt x="8983" y="19087"/>
                  <a:pt x="8958" y="19187"/>
                </a:cubicBezTo>
                <a:cubicBezTo>
                  <a:pt x="8970" y="19229"/>
                  <a:pt x="8980" y="19255"/>
                  <a:pt x="8994" y="19314"/>
                </a:cubicBezTo>
                <a:cubicBezTo>
                  <a:pt x="9006" y="19366"/>
                  <a:pt x="9433" y="19607"/>
                  <a:pt x="10706" y="20281"/>
                </a:cubicBezTo>
                <a:cubicBezTo>
                  <a:pt x="10890" y="20379"/>
                  <a:pt x="11056" y="20458"/>
                  <a:pt x="11074" y="20458"/>
                </a:cubicBezTo>
                <a:cubicBezTo>
                  <a:pt x="11093" y="20458"/>
                  <a:pt x="11128" y="20481"/>
                  <a:pt x="11154" y="20510"/>
                </a:cubicBezTo>
                <a:cubicBezTo>
                  <a:pt x="11163" y="20520"/>
                  <a:pt x="11168" y="20532"/>
                  <a:pt x="11170" y="20545"/>
                </a:cubicBezTo>
                <a:cubicBezTo>
                  <a:pt x="11389" y="20662"/>
                  <a:pt x="11687" y="20830"/>
                  <a:pt x="11889" y="20952"/>
                </a:cubicBezTo>
                <a:cubicBezTo>
                  <a:pt x="11893" y="20951"/>
                  <a:pt x="11898" y="20947"/>
                  <a:pt x="11902" y="20948"/>
                </a:cubicBezTo>
                <a:cubicBezTo>
                  <a:pt x="12012" y="20975"/>
                  <a:pt x="12628" y="21325"/>
                  <a:pt x="12628" y="21360"/>
                </a:cubicBezTo>
                <a:cubicBezTo>
                  <a:pt x="12628" y="21362"/>
                  <a:pt x="12625" y="21366"/>
                  <a:pt x="12625" y="21368"/>
                </a:cubicBezTo>
                <a:cubicBezTo>
                  <a:pt x="12744" y="21407"/>
                  <a:pt x="12900" y="21487"/>
                  <a:pt x="12929" y="21539"/>
                </a:cubicBezTo>
                <a:cubicBezTo>
                  <a:pt x="12940" y="21560"/>
                  <a:pt x="13064" y="21581"/>
                  <a:pt x="13205" y="21587"/>
                </a:cubicBezTo>
                <a:cubicBezTo>
                  <a:pt x="13227" y="21588"/>
                  <a:pt x="13248" y="21592"/>
                  <a:pt x="13270" y="21595"/>
                </a:cubicBezTo>
                <a:cubicBezTo>
                  <a:pt x="13287" y="21568"/>
                  <a:pt x="13318" y="21535"/>
                  <a:pt x="13360" y="21502"/>
                </a:cubicBezTo>
                <a:cubicBezTo>
                  <a:pt x="13407" y="21464"/>
                  <a:pt x="13489" y="21358"/>
                  <a:pt x="13570" y="21240"/>
                </a:cubicBezTo>
                <a:cubicBezTo>
                  <a:pt x="13636" y="21139"/>
                  <a:pt x="13702" y="21034"/>
                  <a:pt x="13748" y="20952"/>
                </a:cubicBezTo>
                <a:cubicBezTo>
                  <a:pt x="13757" y="20936"/>
                  <a:pt x="13765" y="20921"/>
                  <a:pt x="13773" y="20906"/>
                </a:cubicBezTo>
                <a:cubicBezTo>
                  <a:pt x="13790" y="20874"/>
                  <a:pt x="13807" y="20840"/>
                  <a:pt x="13807" y="20832"/>
                </a:cubicBezTo>
                <a:cubicBezTo>
                  <a:pt x="13807" y="20806"/>
                  <a:pt x="13828" y="20778"/>
                  <a:pt x="14028" y="20536"/>
                </a:cubicBezTo>
                <a:cubicBezTo>
                  <a:pt x="14057" y="20501"/>
                  <a:pt x="14083" y="20467"/>
                  <a:pt x="14101" y="20440"/>
                </a:cubicBezTo>
                <a:cubicBezTo>
                  <a:pt x="14120" y="20414"/>
                  <a:pt x="14132" y="20395"/>
                  <a:pt x="14132" y="20389"/>
                </a:cubicBezTo>
                <a:cubicBezTo>
                  <a:pt x="14132" y="20379"/>
                  <a:pt x="14187" y="20283"/>
                  <a:pt x="14255" y="20176"/>
                </a:cubicBezTo>
                <a:cubicBezTo>
                  <a:pt x="14323" y="20069"/>
                  <a:pt x="14427" y="19900"/>
                  <a:pt x="14484" y="19800"/>
                </a:cubicBezTo>
                <a:cubicBezTo>
                  <a:pt x="14513" y="19750"/>
                  <a:pt x="14552" y="19690"/>
                  <a:pt x="14592" y="19632"/>
                </a:cubicBezTo>
                <a:cubicBezTo>
                  <a:pt x="14631" y="19575"/>
                  <a:pt x="14670" y="19520"/>
                  <a:pt x="14701" y="19483"/>
                </a:cubicBezTo>
                <a:cubicBezTo>
                  <a:pt x="14764" y="19408"/>
                  <a:pt x="14863" y="19242"/>
                  <a:pt x="14922" y="19114"/>
                </a:cubicBezTo>
                <a:cubicBezTo>
                  <a:pt x="14982" y="18986"/>
                  <a:pt x="15066" y="18844"/>
                  <a:pt x="15110" y="18800"/>
                </a:cubicBezTo>
                <a:cubicBezTo>
                  <a:pt x="15153" y="18756"/>
                  <a:pt x="15189" y="18696"/>
                  <a:pt x="15189" y="18667"/>
                </a:cubicBezTo>
                <a:cubicBezTo>
                  <a:pt x="15189" y="18639"/>
                  <a:pt x="15244" y="18558"/>
                  <a:pt x="15310" y="18487"/>
                </a:cubicBezTo>
                <a:cubicBezTo>
                  <a:pt x="15343" y="18451"/>
                  <a:pt x="15370" y="18415"/>
                  <a:pt x="15389" y="18386"/>
                </a:cubicBezTo>
                <a:cubicBezTo>
                  <a:pt x="15408" y="18357"/>
                  <a:pt x="15417" y="18334"/>
                  <a:pt x="15412" y="18325"/>
                </a:cubicBezTo>
                <a:cubicBezTo>
                  <a:pt x="15403" y="18307"/>
                  <a:pt x="15429" y="18258"/>
                  <a:pt x="15472" y="18215"/>
                </a:cubicBezTo>
                <a:cubicBezTo>
                  <a:pt x="15515" y="18171"/>
                  <a:pt x="15562" y="18079"/>
                  <a:pt x="15575" y="18011"/>
                </a:cubicBezTo>
                <a:cubicBezTo>
                  <a:pt x="15579" y="17994"/>
                  <a:pt x="15589" y="17969"/>
                  <a:pt x="15605" y="17938"/>
                </a:cubicBezTo>
                <a:cubicBezTo>
                  <a:pt x="15605" y="17938"/>
                  <a:pt x="15605" y="17937"/>
                  <a:pt x="15605" y="17937"/>
                </a:cubicBezTo>
                <a:cubicBezTo>
                  <a:pt x="15612" y="17925"/>
                  <a:pt x="15623" y="17909"/>
                  <a:pt x="15631" y="17895"/>
                </a:cubicBezTo>
                <a:cubicBezTo>
                  <a:pt x="15664" y="17839"/>
                  <a:pt x="15706" y="17775"/>
                  <a:pt x="15758" y="17705"/>
                </a:cubicBezTo>
                <a:cubicBezTo>
                  <a:pt x="15791" y="17661"/>
                  <a:pt x="15826" y="17617"/>
                  <a:pt x="15862" y="17574"/>
                </a:cubicBezTo>
                <a:cubicBezTo>
                  <a:pt x="16001" y="17408"/>
                  <a:pt x="16124" y="17240"/>
                  <a:pt x="16218" y="17095"/>
                </a:cubicBezTo>
                <a:cubicBezTo>
                  <a:pt x="16229" y="17078"/>
                  <a:pt x="16245" y="17057"/>
                  <a:pt x="16256" y="17040"/>
                </a:cubicBezTo>
                <a:cubicBezTo>
                  <a:pt x="16257" y="17038"/>
                  <a:pt x="16257" y="17037"/>
                  <a:pt x="16258" y="17035"/>
                </a:cubicBezTo>
                <a:cubicBezTo>
                  <a:pt x="16261" y="17031"/>
                  <a:pt x="16262" y="17029"/>
                  <a:pt x="16264" y="17026"/>
                </a:cubicBezTo>
                <a:cubicBezTo>
                  <a:pt x="16352" y="16880"/>
                  <a:pt x="16399" y="16769"/>
                  <a:pt x="16385" y="16723"/>
                </a:cubicBezTo>
                <a:cubicBezTo>
                  <a:pt x="16380" y="16709"/>
                  <a:pt x="16376" y="16693"/>
                  <a:pt x="16377" y="16673"/>
                </a:cubicBezTo>
                <a:cubicBezTo>
                  <a:pt x="16374" y="16638"/>
                  <a:pt x="16379" y="16609"/>
                  <a:pt x="16395" y="16595"/>
                </a:cubicBezTo>
                <a:cubicBezTo>
                  <a:pt x="16411" y="16563"/>
                  <a:pt x="16431" y="16566"/>
                  <a:pt x="16471" y="16603"/>
                </a:cubicBezTo>
                <a:cubicBezTo>
                  <a:pt x="16472" y="16604"/>
                  <a:pt x="16472" y="16604"/>
                  <a:pt x="16474" y="16605"/>
                </a:cubicBezTo>
                <a:cubicBezTo>
                  <a:pt x="16478" y="16609"/>
                  <a:pt x="16479" y="16610"/>
                  <a:pt x="16483" y="16613"/>
                </a:cubicBezTo>
                <a:cubicBezTo>
                  <a:pt x="16492" y="16621"/>
                  <a:pt x="16502" y="16630"/>
                  <a:pt x="16508" y="16633"/>
                </a:cubicBezTo>
                <a:cubicBezTo>
                  <a:pt x="16512" y="16635"/>
                  <a:pt x="16516" y="16635"/>
                  <a:pt x="16519" y="16633"/>
                </a:cubicBezTo>
                <a:cubicBezTo>
                  <a:pt x="16520" y="16633"/>
                  <a:pt x="16520" y="16632"/>
                  <a:pt x="16520" y="16632"/>
                </a:cubicBezTo>
                <a:cubicBezTo>
                  <a:pt x="16523" y="16630"/>
                  <a:pt x="16525" y="16628"/>
                  <a:pt x="16527" y="16624"/>
                </a:cubicBezTo>
                <a:cubicBezTo>
                  <a:pt x="16527" y="16624"/>
                  <a:pt x="16527" y="16623"/>
                  <a:pt x="16527" y="16623"/>
                </a:cubicBezTo>
                <a:cubicBezTo>
                  <a:pt x="16531" y="16611"/>
                  <a:pt x="16535" y="16591"/>
                  <a:pt x="16538" y="16559"/>
                </a:cubicBezTo>
                <a:cubicBezTo>
                  <a:pt x="16538" y="16559"/>
                  <a:pt x="16538" y="16557"/>
                  <a:pt x="16538" y="16557"/>
                </a:cubicBezTo>
                <a:cubicBezTo>
                  <a:pt x="16541" y="16525"/>
                  <a:pt x="16544" y="16480"/>
                  <a:pt x="16547" y="16421"/>
                </a:cubicBezTo>
                <a:cubicBezTo>
                  <a:pt x="16548" y="16412"/>
                  <a:pt x="16550" y="16403"/>
                  <a:pt x="16554" y="16394"/>
                </a:cubicBezTo>
                <a:cubicBezTo>
                  <a:pt x="16557" y="16386"/>
                  <a:pt x="16563" y="16377"/>
                  <a:pt x="16569" y="16370"/>
                </a:cubicBezTo>
                <a:cubicBezTo>
                  <a:pt x="16581" y="16355"/>
                  <a:pt x="16596" y="16345"/>
                  <a:pt x="16613" y="16341"/>
                </a:cubicBezTo>
                <a:cubicBezTo>
                  <a:pt x="16626" y="16338"/>
                  <a:pt x="16636" y="16333"/>
                  <a:pt x="16643" y="16323"/>
                </a:cubicBezTo>
                <a:cubicBezTo>
                  <a:pt x="16658" y="16305"/>
                  <a:pt x="16663" y="16272"/>
                  <a:pt x="16662" y="16210"/>
                </a:cubicBezTo>
                <a:cubicBezTo>
                  <a:pt x="16661" y="16180"/>
                  <a:pt x="16658" y="16142"/>
                  <a:pt x="16653" y="16096"/>
                </a:cubicBezTo>
                <a:cubicBezTo>
                  <a:pt x="16641" y="15958"/>
                  <a:pt x="16634" y="15901"/>
                  <a:pt x="16590" y="15860"/>
                </a:cubicBezTo>
                <a:cubicBezTo>
                  <a:pt x="16581" y="15852"/>
                  <a:pt x="16570" y="15845"/>
                  <a:pt x="16558" y="15837"/>
                </a:cubicBezTo>
                <a:cubicBezTo>
                  <a:pt x="16535" y="15823"/>
                  <a:pt x="16505" y="15809"/>
                  <a:pt x="16464" y="15792"/>
                </a:cubicBezTo>
                <a:cubicBezTo>
                  <a:pt x="16371" y="15751"/>
                  <a:pt x="16257" y="15680"/>
                  <a:pt x="16211" y="15633"/>
                </a:cubicBezTo>
                <a:cubicBezTo>
                  <a:pt x="16190" y="15611"/>
                  <a:pt x="16144" y="15580"/>
                  <a:pt x="16080" y="15544"/>
                </a:cubicBezTo>
                <a:cubicBezTo>
                  <a:pt x="16018" y="15507"/>
                  <a:pt x="15937" y="15465"/>
                  <a:pt x="15847" y="15421"/>
                </a:cubicBezTo>
                <a:cubicBezTo>
                  <a:pt x="15847" y="15421"/>
                  <a:pt x="15846" y="15420"/>
                  <a:pt x="15846" y="15420"/>
                </a:cubicBezTo>
                <a:cubicBezTo>
                  <a:pt x="15755" y="15375"/>
                  <a:pt x="15653" y="15329"/>
                  <a:pt x="15549" y="15283"/>
                </a:cubicBezTo>
                <a:cubicBezTo>
                  <a:pt x="15548" y="15282"/>
                  <a:pt x="15547" y="15281"/>
                  <a:pt x="15546" y="15281"/>
                </a:cubicBezTo>
                <a:cubicBezTo>
                  <a:pt x="15545" y="15281"/>
                  <a:pt x="15544" y="15280"/>
                  <a:pt x="15544" y="15280"/>
                </a:cubicBezTo>
                <a:cubicBezTo>
                  <a:pt x="15439" y="15234"/>
                  <a:pt x="15332" y="15190"/>
                  <a:pt x="15230" y="15151"/>
                </a:cubicBezTo>
                <a:cubicBezTo>
                  <a:pt x="15140" y="15117"/>
                  <a:pt x="15001" y="15057"/>
                  <a:pt x="14847" y="14990"/>
                </a:cubicBezTo>
                <a:cubicBezTo>
                  <a:pt x="14811" y="14974"/>
                  <a:pt x="14767" y="14956"/>
                  <a:pt x="14740" y="14943"/>
                </a:cubicBezTo>
                <a:cubicBezTo>
                  <a:pt x="14331" y="14764"/>
                  <a:pt x="13861" y="14547"/>
                  <a:pt x="13837" y="14521"/>
                </a:cubicBezTo>
                <a:cubicBezTo>
                  <a:pt x="13820" y="14502"/>
                  <a:pt x="13851" y="14440"/>
                  <a:pt x="13907" y="14381"/>
                </a:cubicBezTo>
                <a:cubicBezTo>
                  <a:pt x="13981" y="14304"/>
                  <a:pt x="14014" y="14291"/>
                  <a:pt x="14055" y="14322"/>
                </a:cubicBezTo>
                <a:cubicBezTo>
                  <a:pt x="14086" y="14291"/>
                  <a:pt x="14126" y="14253"/>
                  <a:pt x="14191" y="14200"/>
                </a:cubicBezTo>
                <a:cubicBezTo>
                  <a:pt x="14318" y="14095"/>
                  <a:pt x="14381" y="14055"/>
                  <a:pt x="14430" y="14049"/>
                </a:cubicBezTo>
                <a:cubicBezTo>
                  <a:pt x="14448" y="14029"/>
                  <a:pt x="14467" y="14009"/>
                  <a:pt x="14491" y="13989"/>
                </a:cubicBezTo>
                <a:cubicBezTo>
                  <a:pt x="14907" y="13643"/>
                  <a:pt x="15159" y="13352"/>
                  <a:pt x="15372" y="12942"/>
                </a:cubicBezTo>
                <a:cubicBezTo>
                  <a:pt x="15377" y="12923"/>
                  <a:pt x="15385" y="12902"/>
                  <a:pt x="15398" y="12876"/>
                </a:cubicBezTo>
                <a:cubicBezTo>
                  <a:pt x="15428" y="12817"/>
                  <a:pt x="15509" y="12616"/>
                  <a:pt x="15579" y="12429"/>
                </a:cubicBezTo>
                <a:cubicBezTo>
                  <a:pt x="15626" y="12303"/>
                  <a:pt x="15674" y="12203"/>
                  <a:pt x="15711" y="12148"/>
                </a:cubicBezTo>
                <a:cubicBezTo>
                  <a:pt x="15735" y="12088"/>
                  <a:pt x="15756" y="12038"/>
                  <a:pt x="15779" y="11992"/>
                </a:cubicBezTo>
                <a:cubicBezTo>
                  <a:pt x="15777" y="11936"/>
                  <a:pt x="15792" y="11849"/>
                  <a:pt x="15820" y="11774"/>
                </a:cubicBezTo>
                <a:cubicBezTo>
                  <a:pt x="15856" y="11678"/>
                  <a:pt x="15889" y="11446"/>
                  <a:pt x="15894" y="11246"/>
                </a:cubicBezTo>
                <a:lnTo>
                  <a:pt x="15902" y="10890"/>
                </a:lnTo>
                <a:lnTo>
                  <a:pt x="16075" y="10726"/>
                </a:lnTo>
                <a:cubicBezTo>
                  <a:pt x="16202" y="10604"/>
                  <a:pt x="16246" y="10528"/>
                  <a:pt x="16246" y="10432"/>
                </a:cubicBezTo>
                <a:cubicBezTo>
                  <a:pt x="16246" y="10282"/>
                  <a:pt x="16427" y="10090"/>
                  <a:pt x="16596" y="10025"/>
                </a:cubicBezTo>
                <a:lnTo>
                  <a:pt x="16647" y="9974"/>
                </a:lnTo>
                <a:cubicBezTo>
                  <a:pt x="16743" y="9879"/>
                  <a:pt x="16923" y="9726"/>
                  <a:pt x="17047" y="9634"/>
                </a:cubicBezTo>
                <a:lnTo>
                  <a:pt x="17142" y="9565"/>
                </a:lnTo>
                <a:cubicBezTo>
                  <a:pt x="17178" y="9525"/>
                  <a:pt x="17222" y="9477"/>
                  <a:pt x="17277" y="9425"/>
                </a:cubicBezTo>
                <a:lnTo>
                  <a:pt x="17493" y="9216"/>
                </a:lnTo>
                <a:lnTo>
                  <a:pt x="17750" y="9295"/>
                </a:lnTo>
                <a:cubicBezTo>
                  <a:pt x="17796" y="9309"/>
                  <a:pt x="17832" y="9321"/>
                  <a:pt x="17865" y="9334"/>
                </a:cubicBezTo>
                <a:cubicBezTo>
                  <a:pt x="18077" y="9370"/>
                  <a:pt x="18358" y="9377"/>
                  <a:pt x="18581" y="9349"/>
                </a:cubicBezTo>
                <a:cubicBezTo>
                  <a:pt x="18587" y="9348"/>
                  <a:pt x="18592" y="9345"/>
                  <a:pt x="18599" y="9345"/>
                </a:cubicBezTo>
                <a:cubicBezTo>
                  <a:pt x="18704" y="9345"/>
                  <a:pt x="19140" y="9145"/>
                  <a:pt x="19402" y="8978"/>
                </a:cubicBezTo>
                <a:cubicBezTo>
                  <a:pt x="19439" y="8954"/>
                  <a:pt x="19475" y="8936"/>
                  <a:pt x="19513" y="8916"/>
                </a:cubicBezTo>
                <a:cubicBezTo>
                  <a:pt x="19644" y="8821"/>
                  <a:pt x="19791" y="8720"/>
                  <a:pt x="19905" y="8650"/>
                </a:cubicBezTo>
                <a:cubicBezTo>
                  <a:pt x="19913" y="8645"/>
                  <a:pt x="19925" y="8636"/>
                  <a:pt x="19934" y="8630"/>
                </a:cubicBezTo>
                <a:cubicBezTo>
                  <a:pt x="20011" y="8562"/>
                  <a:pt x="20115" y="8476"/>
                  <a:pt x="20230" y="8388"/>
                </a:cubicBezTo>
                <a:cubicBezTo>
                  <a:pt x="20437" y="8230"/>
                  <a:pt x="20629" y="8076"/>
                  <a:pt x="20735" y="7987"/>
                </a:cubicBezTo>
                <a:cubicBezTo>
                  <a:pt x="20922" y="7821"/>
                  <a:pt x="21100" y="7656"/>
                  <a:pt x="21213" y="7531"/>
                </a:cubicBezTo>
                <a:cubicBezTo>
                  <a:pt x="21325" y="7409"/>
                  <a:pt x="21407" y="7305"/>
                  <a:pt x="21468" y="7210"/>
                </a:cubicBezTo>
                <a:cubicBezTo>
                  <a:pt x="21482" y="7182"/>
                  <a:pt x="21485" y="7171"/>
                  <a:pt x="21503" y="7135"/>
                </a:cubicBezTo>
                <a:cubicBezTo>
                  <a:pt x="21541" y="7055"/>
                  <a:pt x="21572" y="6898"/>
                  <a:pt x="21572" y="6786"/>
                </a:cubicBezTo>
                <a:cubicBezTo>
                  <a:pt x="21572" y="6740"/>
                  <a:pt x="21576" y="6703"/>
                  <a:pt x="21581" y="6668"/>
                </a:cubicBezTo>
                <a:cubicBezTo>
                  <a:pt x="21578" y="6655"/>
                  <a:pt x="21577" y="6642"/>
                  <a:pt x="21574" y="6628"/>
                </a:cubicBezTo>
                <a:cubicBezTo>
                  <a:pt x="21522" y="6415"/>
                  <a:pt x="21477" y="6370"/>
                  <a:pt x="21273" y="6335"/>
                </a:cubicBezTo>
                <a:cubicBezTo>
                  <a:pt x="21265" y="6334"/>
                  <a:pt x="21258" y="6330"/>
                  <a:pt x="21250" y="6329"/>
                </a:cubicBezTo>
                <a:cubicBezTo>
                  <a:pt x="20875" y="6352"/>
                  <a:pt x="19889" y="6214"/>
                  <a:pt x="19589" y="6067"/>
                </a:cubicBezTo>
                <a:cubicBezTo>
                  <a:pt x="19534" y="6040"/>
                  <a:pt x="19496" y="6013"/>
                  <a:pt x="19472" y="5989"/>
                </a:cubicBezTo>
                <a:cubicBezTo>
                  <a:pt x="19356" y="5943"/>
                  <a:pt x="19243" y="5896"/>
                  <a:pt x="19153" y="5852"/>
                </a:cubicBezTo>
                <a:cubicBezTo>
                  <a:pt x="18897" y="5728"/>
                  <a:pt x="18572" y="5596"/>
                  <a:pt x="18259" y="5489"/>
                </a:cubicBezTo>
                <a:cubicBezTo>
                  <a:pt x="18246" y="5484"/>
                  <a:pt x="18236" y="5480"/>
                  <a:pt x="18223" y="5475"/>
                </a:cubicBezTo>
                <a:cubicBezTo>
                  <a:pt x="18187" y="5484"/>
                  <a:pt x="18099" y="5451"/>
                  <a:pt x="17770" y="5323"/>
                </a:cubicBezTo>
                <a:cubicBezTo>
                  <a:pt x="17547" y="5236"/>
                  <a:pt x="17293" y="5145"/>
                  <a:pt x="17206" y="5121"/>
                </a:cubicBezTo>
                <a:cubicBezTo>
                  <a:pt x="17091" y="5089"/>
                  <a:pt x="17032" y="5069"/>
                  <a:pt x="17020" y="5038"/>
                </a:cubicBezTo>
                <a:cubicBezTo>
                  <a:pt x="16937" y="5014"/>
                  <a:pt x="16850" y="4986"/>
                  <a:pt x="16774" y="4956"/>
                </a:cubicBezTo>
                <a:cubicBezTo>
                  <a:pt x="16738" y="4956"/>
                  <a:pt x="16701" y="4954"/>
                  <a:pt x="16663" y="4946"/>
                </a:cubicBezTo>
                <a:cubicBezTo>
                  <a:pt x="16568" y="4927"/>
                  <a:pt x="16412" y="4927"/>
                  <a:pt x="16317" y="4946"/>
                </a:cubicBezTo>
                <a:cubicBezTo>
                  <a:pt x="16230" y="4964"/>
                  <a:pt x="16154" y="4970"/>
                  <a:pt x="16131" y="4964"/>
                </a:cubicBezTo>
                <a:cubicBezTo>
                  <a:pt x="16128" y="4965"/>
                  <a:pt x="16127" y="4965"/>
                  <a:pt x="16124" y="4966"/>
                </a:cubicBezTo>
                <a:cubicBezTo>
                  <a:pt x="16068" y="4985"/>
                  <a:pt x="15894" y="5067"/>
                  <a:pt x="15738" y="5149"/>
                </a:cubicBezTo>
                <a:cubicBezTo>
                  <a:pt x="15640" y="5200"/>
                  <a:pt x="15546" y="5244"/>
                  <a:pt x="15466" y="5278"/>
                </a:cubicBezTo>
                <a:cubicBezTo>
                  <a:pt x="15426" y="5318"/>
                  <a:pt x="15376" y="5364"/>
                  <a:pt x="15322" y="5408"/>
                </a:cubicBezTo>
                <a:cubicBezTo>
                  <a:pt x="15254" y="5462"/>
                  <a:pt x="15203" y="5497"/>
                  <a:pt x="15163" y="5517"/>
                </a:cubicBezTo>
                <a:cubicBezTo>
                  <a:pt x="15104" y="5580"/>
                  <a:pt x="15008" y="5664"/>
                  <a:pt x="14899" y="5742"/>
                </a:cubicBezTo>
                <a:cubicBezTo>
                  <a:pt x="14413" y="6088"/>
                  <a:pt x="14222" y="6225"/>
                  <a:pt x="13652" y="6640"/>
                </a:cubicBezTo>
                <a:lnTo>
                  <a:pt x="13113" y="7035"/>
                </a:lnTo>
                <a:lnTo>
                  <a:pt x="12555" y="6810"/>
                </a:lnTo>
                <a:cubicBezTo>
                  <a:pt x="11472" y="6374"/>
                  <a:pt x="10486" y="5987"/>
                  <a:pt x="10459" y="5987"/>
                </a:cubicBezTo>
                <a:cubicBezTo>
                  <a:pt x="10443" y="5987"/>
                  <a:pt x="10267" y="5916"/>
                  <a:pt x="10066" y="5828"/>
                </a:cubicBezTo>
                <a:cubicBezTo>
                  <a:pt x="9866" y="5741"/>
                  <a:pt x="9638" y="5670"/>
                  <a:pt x="9560" y="5670"/>
                </a:cubicBezTo>
                <a:lnTo>
                  <a:pt x="9416" y="5670"/>
                </a:lnTo>
                <a:lnTo>
                  <a:pt x="9416" y="5893"/>
                </a:lnTo>
                <a:cubicBezTo>
                  <a:pt x="9416" y="6015"/>
                  <a:pt x="9443" y="6377"/>
                  <a:pt x="9476" y="6697"/>
                </a:cubicBezTo>
                <a:cubicBezTo>
                  <a:pt x="9508" y="7018"/>
                  <a:pt x="9540" y="7535"/>
                  <a:pt x="9547" y="7847"/>
                </a:cubicBezTo>
                <a:lnTo>
                  <a:pt x="9559" y="8414"/>
                </a:lnTo>
                <a:lnTo>
                  <a:pt x="9458" y="8399"/>
                </a:lnTo>
                <a:cubicBezTo>
                  <a:pt x="9403" y="8390"/>
                  <a:pt x="9173" y="8301"/>
                  <a:pt x="8949" y="8201"/>
                </a:cubicBezTo>
                <a:cubicBezTo>
                  <a:pt x="8725" y="8102"/>
                  <a:pt x="8405" y="7959"/>
                  <a:pt x="8238" y="7884"/>
                </a:cubicBezTo>
                <a:cubicBezTo>
                  <a:pt x="8070" y="7810"/>
                  <a:pt x="7795" y="7693"/>
                  <a:pt x="7627" y="7624"/>
                </a:cubicBezTo>
                <a:cubicBezTo>
                  <a:pt x="7460" y="7555"/>
                  <a:pt x="7249" y="7457"/>
                  <a:pt x="7160" y="7407"/>
                </a:cubicBezTo>
                <a:cubicBezTo>
                  <a:pt x="7070" y="7356"/>
                  <a:pt x="6924" y="7290"/>
                  <a:pt x="6834" y="7260"/>
                </a:cubicBezTo>
                <a:cubicBezTo>
                  <a:pt x="6495" y="7146"/>
                  <a:pt x="6241" y="7016"/>
                  <a:pt x="6204" y="6938"/>
                </a:cubicBezTo>
                <a:cubicBezTo>
                  <a:pt x="6160" y="6846"/>
                  <a:pt x="6177" y="6832"/>
                  <a:pt x="6676" y="6519"/>
                </a:cubicBezTo>
                <a:cubicBezTo>
                  <a:pt x="7010" y="6310"/>
                  <a:pt x="7608" y="5929"/>
                  <a:pt x="8187" y="5557"/>
                </a:cubicBezTo>
                <a:lnTo>
                  <a:pt x="8524" y="5341"/>
                </a:lnTo>
                <a:lnTo>
                  <a:pt x="8514" y="5049"/>
                </a:lnTo>
                <a:cubicBezTo>
                  <a:pt x="8504" y="4730"/>
                  <a:pt x="8486" y="4701"/>
                  <a:pt x="8253" y="4610"/>
                </a:cubicBezTo>
                <a:lnTo>
                  <a:pt x="8095" y="4548"/>
                </a:lnTo>
                <a:lnTo>
                  <a:pt x="8107" y="4304"/>
                </a:lnTo>
                <a:cubicBezTo>
                  <a:pt x="8118" y="4084"/>
                  <a:pt x="8033" y="3136"/>
                  <a:pt x="7972" y="2789"/>
                </a:cubicBezTo>
                <a:cubicBezTo>
                  <a:pt x="7956" y="2698"/>
                  <a:pt x="7976" y="2594"/>
                  <a:pt x="8032" y="2473"/>
                </a:cubicBezTo>
                <a:cubicBezTo>
                  <a:pt x="8151" y="2216"/>
                  <a:pt x="8142" y="2060"/>
                  <a:pt x="8004" y="1986"/>
                </a:cubicBezTo>
                <a:cubicBezTo>
                  <a:pt x="7918" y="1940"/>
                  <a:pt x="7883" y="1878"/>
                  <a:pt x="7854" y="1723"/>
                </a:cubicBezTo>
                <a:cubicBezTo>
                  <a:pt x="7833" y="1611"/>
                  <a:pt x="7789" y="1497"/>
                  <a:pt x="7756" y="1470"/>
                </a:cubicBezTo>
                <a:cubicBezTo>
                  <a:pt x="7714" y="1434"/>
                  <a:pt x="7710" y="1410"/>
                  <a:pt x="7743" y="1387"/>
                </a:cubicBezTo>
                <a:cubicBezTo>
                  <a:pt x="7773" y="1366"/>
                  <a:pt x="7780" y="1261"/>
                  <a:pt x="7764" y="1074"/>
                </a:cubicBezTo>
                <a:cubicBezTo>
                  <a:pt x="7740" y="793"/>
                  <a:pt x="7719" y="612"/>
                  <a:pt x="7709" y="612"/>
                </a:cubicBezTo>
                <a:cubicBezTo>
                  <a:pt x="7707" y="612"/>
                  <a:pt x="7701" y="508"/>
                  <a:pt x="7696" y="380"/>
                </a:cubicBezTo>
                <a:cubicBezTo>
                  <a:pt x="7691" y="253"/>
                  <a:pt x="7662" y="115"/>
                  <a:pt x="7632" y="74"/>
                </a:cubicBezTo>
                <a:cubicBezTo>
                  <a:pt x="7602" y="33"/>
                  <a:pt x="7535" y="7"/>
                  <a:pt x="7470" y="1"/>
                </a:cubicBezTo>
                <a:close/>
              </a:path>
            </a:pathLst>
          </a:custGeom>
          <a:ln w="12700">
            <a:miter lim="400000"/>
          </a:ln>
          <a:effectLst>
            <a:outerShdw blurRad="254000" dist="127000" dir="2700000" rotWithShape="0">
              <a:srgbClr val="000000">
                <a:alpha val="50000"/>
              </a:srgbClr>
            </a:outerShdw>
          </a:effectLst>
        </p:spPr>
      </p:pic>
      <p:pic>
        <p:nvPicPr>
          <p:cNvPr id="9" name="Oliver_Wendell_Holmes_Sr_daguerreotype.jpg" descr="Oliver_Wendell_Holmes_Sr_daguerreotype.jpg"/>
          <p:cNvPicPr>
            <a:picLocks noGrp="1" noChangeAspect="1"/>
          </p:cNvPicPr>
          <p:nvPr>
            <p:ph sz="half" idx="2"/>
          </p:nvPr>
        </p:nvPicPr>
        <p:blipFill>
          <a:blip r:embed="rId4"/>
          <a:srcRect l="157" t="121" r="137" b="134"/>
          <a:stretch>
            <a:fillRect/>
          </a:stretch>
        </p:blipFill>
        <p:spPr>
          <a:xfrm>
            <a:off x="8412069" y="1305685"/>
            <a:ext cx="2968113" cy="3938403"/>
          </a:xfrm>
          <a:custGeom>
            <a:avLst/>
            <a:gdLst/>
            <a:ahLst/>
            <a:cxnLst>
              <a:cxn ang="0">
                <a:pos x="wd2" y="hd2"/>
              </a:cxn>
              <a:cxn ang="5400000">
                <a:pos x="wd2" y="hd2"/>
              </a:cxn>
              <a:cxn ang="10800000">
                <a:pos x="wd2" y="hd2"/>
              </a:cxn>
              <a:cxn ang="16200000">
                <a:pos x="wd2" y="hd2"/>
              </a:cxn>
            </a:cxnLst>
            <a:rect l="0" t="0" r="r" b="b"/>
            <a:pathLst>
              <a:path w="21600" h="21600" extrusionOk="0">
                <a:moveTo>
                  <a:pt x="10648" y="0"/>
                </a:moveTo>
                <a:cubicBezTo>
                  <a:pt x="9990" y="10"/>
                  <a:pt x="9601" y="23"/>
                  <a:pt x="9566" y="37"/>
                </a:cubicBezTo>
                <a:cubicBezTo>
                  <a:pt x="9481" y="71"/>
                  <a:pt x="9182" y="129"/>
                  <a:pt x="8903" y="167"/>
                </a:cubicBezTo>
                <a:cubicBezTo>
                  <a:pt x="8098" y="277"/>
                  <a:pt x="6851" y="661"/>
                  <a:pt x="6011" y="1058"/>
                </a:cubicBezTo>
                <a:cubicBezTo>
                  <a:pt x="3705" y="2148"/>
                  <a:pt x="1845" y="4112"/>
                  <a:pt x="870" y="6486"/>
                </a:cubicBezTo>
                <a:cubicBezTo>
                  <a:pt x="523" y="7334"/>
                  <a:pt x="244" y="8355"/>
                  <a:pt x="173" y="9033"/>
                </a:cubicBezTo>
                <a:cubicBezTo>
                  <a:pt x="143" y="9322"/>
                  <a:pt x="84" y="9574"/>
                  <a:pt x="42" y="9593"/>
                </a:cubicBezTo>
                <a:cubicBezTo>
                  <a:pt x="27" y="9600"/>
                  <a:pt x="12" y="9978"/>
                  <a:pt x="0" y="10609"/>
                </a:cubicBezTo>
                <a:cubicBezTo>
                  <a:pt x="12" y="11229"/>
                  <a:pt x="26" y="11597"/>
                  <a:pt x="42" y="11604"/>
                </a:cubicBezTo>
                <a:cubicBezTo>
                  <a:pt x="84" y="11624"/>
                  <a:pt x="147" y="11889"/>
                  <a:pt x="180" y="12193"/>
                </a:cubicBezTo>
                <a:cubicBezTo>
                  <a:pt x="328" y="13530"/>
                  <a:pt x="1022" y="15339"/>
                  <a:pt x="1889" y="16650"/>
                </a:cubicBezTo>
                <a:cubicBezTo>
                  <a:pt x="3495" y="19078"/>
                  <a:pt x="6151" y="20858"/>
                  <a:pt x="8918" y="21361"/>
                </a:cubicBezTo>
                <a:cubicBezTo>
                  <a:pt x="9337" y="21437"/>
                  <a:pt x="9740" y="21526"/>
                  <a:pt x="9814" y="21560"/>
                </a:cubicBezTo>
                <a:cubicBezTo>
                  <a:pt x="9846" y="21575"/>
                  <a:pt x="10370" y="21589"/>
                  <a:pt x="11200" y="21600"/>
                </a:cubicBezTo>
                <a:cubicBezTo>
                  <a:pt x="11748" y="21591"/>
                  <a:pt x="12088" y="21580"/>
                  <a:pt x="12119" y="21567"/>
                </a:cubicBezTo>
                <a:cubicBezTo>
                  <a:pt x="12204" y="21533"/>
                  <a:pt x="12538" y="21460"/>
                  <a:pt x="12861" y="21404"/>
                </a:cubicBezTo>
                <a:cubicBezTo>
                  <a:pt x="15720" y="20914"/>
                  <a:pt x="18281" y="19229"/>
                  <a:pt x="19841" y="16812"/>
                </a:cubicBezTo>
                <a:cubicBezTo>
                  <a:pt x="20636" y="15580"/>
                  <a:pt x="21280" y="13873"/>
                  <a:pt x="21420" y="12624"/>
                </a:cubicBezTo>
                <a:cubicBezTo>
                  <a:pt x="21451" y="12342"/>
                  <a:pt x="21512" y="12097"/>
                  <a:pt x="21554" y="12077"/>
                </a:cubicBezTo>
                <a:cubicBezTo>
                  <a:pt x="21571" y="12069"/>
                  <a:pt x="21587" y="11582"/>
                  <a:pt x="21600" y="10800"/>
                </a:cubicBezTo>
                <a:cubicBezTo>
                  <a:pt x="21586" y="10010"/>
                  <a:pt x="21569" y="9532"/>
                  <a:pt x="21548" y="9516"/>
                </a:cubicBezTo>
                <a:cubicBezTo>
                  <a:pt x="21503" y="9481"/>
                  <a:pt x="21384" y="9088"/>
                  <a:pt x="21284" y="8643"/>
                </a:cubicBezTo>
                <a:cubicBezTo>
                  <a:pt x="20458" y="4968"/>
                  <a:pt x="17865" y="2008"/>
                  <a:pt x="14340" y="712"/>
                </a:cubicBezTo>
                <a:cubicBezTo>
                  <a:pt x="13492" y="400"/>
                  <a:pt x="12273" y="108"/>
                  <a:pt x="11819" y="108"/>
                </a:cubicBezTo>
                <a:cubicBezTo>
                  <a:pt x="11706" y="108"/>
                  <a:pt x="11589" y="78"/>
                  <a:pt x="11559" y="41"/>
                </a:cubicBezTo>
                <a:cubicBezTo>
                  <a:pt x="11545" y="24"/>
                  <a:pt x="11232" y="11"/>
                  <a:pt x="10648" y="0"/>
                </a:cubicBezTo>
                <a:close/>
              </a:path>
            </a:pathLst>
          </a:custGeom>
          <a:ln w="12700">
            <a:miter lim="400000"/>
          </a:ln>
          <a:effectLst>
            <a:outerShdw blurRad="254000" dist="127000" dir="2700000" rotWithShape="0">
              <a:srgbClr val="000000">
                <a:alpha val="50000"/>
              </a:srgbClr>
            </a:outerShdw>
          </a:effectLst>
        </p:spPr>
      </p:pic>
      <p:sp>
        <p:nvSpPr>
          <p:cNvPr id="10" name="Charles Wheatstone…"/>
          <p:cNvSpPr txBox="1">
            <a:spLocks/>
          </p:cNvSpPr>
          <p:nvPr/>
        </p:nvSpPr>
        <p:spPr bwMode="auto">
          <a:xfrm>
            <a:off x="8148267" y="5338802"/>
            <a:ext cx="3495716" cy="81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accent2">
                    <a:lumMod val="20000"/>
                    <a:lumOff val="80000"/>
                  </a:schemeClr>
                </a:solidFill>
                <a:effectLst>
                  <a:outerShdw blurRad="101600" dist="50800" dir="2700000" algn="tl" rotWithShape="0">
                    <a:prstClr val="black">
                      <a:alpha val="70000"/>
                    </a:prstClr>
                  </a:outerShdw>
                </a:effectLst>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a:lstStyle>
          <a:p>
            <a:pPr defTabSz="914400"/>
            <a:r>
              <a:rPr lang="en-GB" sz="2400" b="0" kern="0" dirty="0">
                <a:solidFill>
                  <a:schemeClr val="bg1"/>
                </a:solidFill>
                <a:effectLst/>
                <a:latin typeface="+mn-lt"/>
              </a:rPr>
              <a:t>Oliver Wendell Holmes</a:t>
            </a:r>
          </a:p>
          <a:p>
            <a:pPr defTabSz="914400"/>
            <a:r>
              <a:rPr lang="en-GB" sz="2400" b="0" kern="0" dirty="0">
                <a:solidFill>
                  <a:schemeClr val="bg1"/>
                </a:solidFill>
                <a:effectLst/>
                <a:latin typeface="+mn-lt"/>
              </a:rPr>
              <a:t>(1809–1894)</a:t>
            </a:r>
          </a:p>
        </p:txBody>
      </p:sp>
      <p:sp>
        <p:nvSpPr>
          <p:cNvPr id="12" name="© David Tett/King’s College London"/>
          <p:cNvSpPr txBox="1"/>
          <p:nvPr/>
        </p:nvSpPr>
        <p:spPr>
          <a:xfrm rot="18239864">
            <a:off x="4709235" y="4612235"/>
            <a:ext cx="27267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lang="en-GB" sz="1200" kern="0" dirty="0">
                <a:solidFill>
                  <a:schemeClr val="accent2">
                    <a:lumMod val="20000"/>
                    <a:lumOff val="80000"/>
                  </a:schemeClr>
                </a:solidFill>
                <a:effectLst/>
                <a:latin typeface="+mn-lt"/>
              </a:rPr>
              <a:t>© </a:t>
            </a:r>
            <a:r>
              <a:rPr lang="en-GB" sz="1200" kern="0" dirty="0" err="1">
                <a:solidFill>
                  <a:schemeClr val="accent2">
                    <a:lumMod val="20000"/>
                    <a:lumOff val="80000"/>
                  </a:schemeClr>
                </a:solidFill>
                <a:effectLst/>
                <a:latin typeface="+mn-lt"/>
              </a:rPr>
              <a:t>Berezin</a:t>
            </a:r>
            <a:r>
              <a:rPr lang="en-GB" sz="1200" kern="0" dirty="0">
                <a:solidFill>
                  <a:schemeClr val="accent2">
                    <a:lumMod val="20000"/>
                    <a:lumOff val="80000"/>
                  </a:schemeClr>
                </a:solidFill>
                <a:effectLst/>
                <a:latin typeface="+mn-lt"/>
              </a:rPr>
              <a:t> Stereo Photography Products</a:t>
            </a:r>
          </a:p>
        </p:txBody>
      </p:sp>
    </p:spTree>
    <p:extLst>
      <p:ext uri="{BB962C8B-B14F-4D97-AF65-F5344CB8AC3E}">
        <p14:creationId xmlns:p14="http://schemas.microsoft.com/office/powerpoint/2010/main" val="13240029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Holmes stereoscope (1861)</a:t>
            </a:r>
          </a:p>
        </p:txBody>
      </p:sp>
      <p:sp>
        <p:nvSpPr>
          <p:cNvPr id="5" name="Date Placeholder 4"/>
          <p:cNvSpPr>
            <a:spLocks noGrp="1"/>
          </p:cNvSpPr>
          <p:nvPr>
            <p:ph type="dt" sz="half" idx="2"/>
          </p:nvPr>
        </p:nvSpPr>
        <p:spPr/>
        <p:txBody>
          <a:bodyPr/>
          <a:lstStyle/>
          <a:p>
            <a:r>
              <a:rPr lang="en-GB"/>
              <a:t>1 Aug 2019</a:t>
            </a:r>
            <a:endParaRPr lang="en-GB" dirty="0"/>
          </a:p>
        </p:txBody>
      </p:sp>
      <p:sp>
        <p:nvSpPr>
          <p:cNvPr id="6" name="Footer Placeholder 5"/>
          <p:cNvSpPr>
            <a:spLocks noGrp="1"/>
          </p:cNvSpPr>
          <p:nvPr>
            <p:ph type="ftr" sz="quarter" idx="3"/>
          </p:nvPr>
        </p:nvSpPr>
        <p:spPr/>
        <p:txBody>
          <a:bodyPr/>
          <a:lstStyle/>
          <a:p>
            <a:r>
              <a:rPr lang="en-GB"/>
              <a:t>Capture4VR: From VR Photography to VR Video</a:t>
            </a:r>
          </a:p>
        </p:txBody>
      </p:sp>
      <p:sp>
        <p:nvSpPr>
          <p:cNvPr id="7" name="Slide Number Placeholder 6"/>
          <p:cNvSpPr>
            <a:spLocks noGrp="1"/>
          </p:cNvSpPr>
          <p:nvPr>
            <p:ph type="sldNum" sz="quarter" idx="4"/>
          </p:nvPr>
        </p:nvSpPr>
        <p:spPr/>
        <p:txBody>
          <a:bodyPr/>
          <a:lstStyle/>
          <a:p>
            <a:fld id="{9B281B64-7B92-47B0-8A60-E22259C079AF}" type="slidenum">
              <a:rPr lang="en-GB" smtClean="0"/>
              <a:pPr/>
              <a:t>27</a:t>
            </a:fld>
            <a:endParaRPr lang="en-GB"/>
          </a:p>
        </p:txBody>
      </p:sp>
      <p:sp>
        <p:nvSpPr>
          <p:cNvPr id="12" name="© David Tett/King’s College London"/>
          <p:cNvSpPr txBox="1"/>
          <p:nvPr/>
        </p:nvSpPr>
        <p:spPr>
          <a:xfrm rot="16200000">
            <a:off x="9426474" y="2813580"/>
            <a:ext cx="2483052"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lang="en-GB" sz="1200" kern="0" dirty="0">
                <a:solidFill>
                  <a:schemeClr val="accent2">
                    <a:lumMod val="20000"/>
                    <a:lumOff val="80000"/>
                  </a:schemeClr>
                </a:solidFill>
                <a:effectLst/>
                <a:latin typeface="+mn-lt"/>
              </a:rPr>
              <a:t>© publichistorymuse.wordpress.com</a:t>
            </a:r>
          </a:p>
        </p:txBody>
      </p:sp>
      <p:pic>
        <p:nvPicPr>
          <p:cNvPr id="13" name="Holmes stereoscope + cards.jpg" descr="Holmes stereoscope + cards.jpg"/>
          <p:cNvPicPr>
            <a:picLocks noChangeAspect="1"/>
          </p:cNvPicPr>
          <p:nvPr/>
        </p:nvPicPr>
        <p:blipFill>
          <a:blip r:embed="rId3"/>
          <a:srcRect l="1756" t="14609" r="7529" b="8599"/>
          <a:stretch>
            <a:fillRect/>
          </a:stretch>
        </p:blipFill>
        <p:spPr>
          <a:xfrm>
            <a:off x="1755727" y="1304031"/>
            <a:ext cx="8680547" cy="5005654"/>
          </a:xfrm>
          <a:custGeom>
            <a:avLst/>
            <a:gdLst/>
            <a:ahLst/>
            <a:cxnLst>
              <a:cxn ang="0">
                <a:pos x="wd2" y="hd2"/>
              </a:cxn>
              <a:cxn ang="5400000">
                <a:pos x="wd2" y="hd2"/>
              </a:cxn>
              <a:cxn ang="10800000">
                <a:pos x="wd2" y="hd2"/>
              </a:cxn>
              <a:cxn ang="16200000">
                <a:pos x="wd2" y="hd2"/>
              </a:cxn>
            </a:cxnLst>
            <a:rect l="0" t="0" r="r" b="b"/>
            <a:pathLst>
              <a:path w="21578" h="21598" extrusionOk="0">
                <a:moveTo>
                  <a:pt x="10207" y="0"/>
                </a:moveTo>
                <a:cubicBezTo>
                  <a:pt x="9393" y="-2"/>
                  <a:pt x="8718" y="163"/>
                  <a:pt x="8073" y="516"/>
                </a:cubicBezTo>
                <a:cubicBezTo>
                  <a:pt x="7562" y="795"/>
                  <a:pt x="7323" y="1043"/>
                  <a:pt x="6962" y="1673"/>
                </a:cubicBezTo>
                <a:cubicBezTo>
                  <a:pt x="6587" y="2327"/>
                  <a:pt x="6434" y="2743"/>
                  <a:pt x="6342" y="3356"/>
                </a:cubicBezTo>
                <a:lnTo>
                  <a:pt x="6277" y="3791"/>
                </a:lnTo>
                <a:lnTo>
                  <a:pt x="5724" y="3809"/>
                </a:lnTo>
                <a:cubicBezTo>
                  <a:pt x="5420" y="3819"/>
                  <a:pt x="4934" y="3798"/>
                  <a:pt x="4643" y="3762"/>
                </a:cubicBezTo>
                <a:cubicBezTo>
                  <a:pt x="4039" y="3687"/>
                  <a:pt x="4057" y="3680"/>
                  <a:pt x="3761" y="4164"/>
                </a:cubicBezTo>
                <a:cubicBezTo>
                  <a:pt x="3653" y="4341"/>
                  <a:pt x="3524" y="4502"/>
                  <a:pt x="3475" y="4523"/>
                </a:cubicBezTo>
                <a:cubicBezTo>
                  <a:pt x="3414" y="4548"/>
                  <a:pt x="3348" y="4672"/>
                  <a:pt x="3268" y="4918"/>
                </a:cubicBezTo>
                <a:cubicBezTo>
                  <a:pt x="3015" y="5688"/>
                  <a:pt x="2806" y="6286"/>
                  <a:pt x="2719" y="6489"/>
                </a:cubicBezTo>
                <a:cubicBezTo>
                  <a:pt x="2669" y="6606"/>
                  <a:pt x="2479" y="7120"/>
                  <a:pt x="2297" y="7631"/>
                </a:cubicBezTo>
                <a:cubicBezTo>
                  <a:pt x="2115" y="8142"/>
                  <a:pt x="1929" y="8658"/>
                  <a:pt x="1885" y="8778"/>
                </a:cubicBezTo>
                <a:cubicBezTo>
                  <a:pt x="1840" y="8897"/>
                  <a:pt x="1782" y="9068"/>
                  <a:pt x="1756" y="9159"/>
                </a:cubicBezTo>
                <a:cubicBezTo>
                  <a:pt x="1729" y="9251"/>
                  <a:pt x="1580" y="9655"/>
                  <a:pt x="1425" y="10057"/>
                </a:cubicBezTo>
                <a:cubicBezTo>
                  <a:pt x="1270" y="10460"/>
                  <a:pt x="1027" y="11125"/>
                  <a:pt x="886" y="11534"/>
                </a:cubicBezTo>
                <a:cubicBezTo>
                  <a:pt x="744" y="11942"/>
                  <a:pt x="504" y="12596"/>
                  <a:pt x="353" y="12987"/>
                </a:cubicBezTo>
                <a:cubicBezTo>
                  <a:pt x="321" y="13071"/>
                  <a:pt x="303" y="13122"/>
                  <a:pt x="275" y="13194"/>
                </a:cubicBezTo>
                <a:cubicBezTo>
                  <a:pt x="268" y="13256"/>
                  <a:pt x="245" y="13343"/>
                  <a:pt x="202" y="13466"/>
                </a:cubicBezTo>
                <a:cubicBezTo>
                  <a:pt x="31" y="13954"/>
                  <a:pt x="-11" y="14128"/>
                  <a:pt x="2" y="14302"/>
                </a:cubicBezTo>
                <a:cubicBezTo>
                  <a:pt x="9" y="14392"/>
                  <a:pt x="37" y="14482"/>
                  <a:pt x="65" y="14500"/>
                </a:cubicBezTo>
                <a:cubicBezTo>
                  <a:pt x="93" y="14519"/>
                  <a:pt x="330" y="14566"/>
                  <a:pt x="590" y="14606"/>
                </a:cubicBezTo>
                <a:cubicBezTo>
                  <a:pt x="851" y="14646"/>
                  <a:pt x="1077" y="14698"/>
                  <a:pt x="1093" y="14722"/>
                </a:cubicBezTo>
                <a:cubicBezTo>
                  <a:pt x="1108" y="14746"/>
                  <a:pt x="1104" y="14841"/>
                  <a:pt x="1084" y="14934"/>
                </a:cubicBezTo>
                <a:cubicBezTo>
                  <a:pt x="1052" y="15079"/>
                  <a:pt x="1059" y="15122"/>
                  <a:pt x="1140" y="15252"/>
                </a:cubicBezTo>
                <a:cubicBezTo>
                  <a:pt x="1191" y="15334"/>
                  <a:pt x="1259" y="15493"/>
                  <a:pt x="1292" y="15604"/>
                </a:cubicBezTo>
                <a:cubicBezTo>
                  <a:pt x="1348" y="15799"/>
                  <a:pt x="1360" y="15809"/>
                  <a:pt x="1582" y="15827"/>
                </a:cubicBezTo>
                <a:cubicBezTo>
                  <a:pt x="1710" y="15837"/>
                  <a:pt x="1827" y="15868"/>
                  <a:pt x="1843" y="15896"/>
                </a:cubicBezTo>
                <a:cubicBezTo>
                  <a:pt x="1859" y="15923"/>
                  <a:pt x="1799" y="16207"/>
                  <a:pt x="1709" y="16527"/>
                </a:cubicBezTo>
                <a:cubicBezTo>
                  <a:pt x="1536" y="17146"/>
                  <a:pt x="1514" y="17326"/>
                  <a:pt x="1600" y="17450"/>
                </a:cubicBezTo>
                <a:cubicBezTo>
                  <a:pt x="1640" y="17507"/>
                  <a:pt x="1644" y="17549"/>
                  <a:pt x="1616" y="17608"/>
                </a:cubicBezTo>
                <a:cubicBezTo>
                  <a:pt x="1587" y="17668"/>
                  <a:pt x="1596" y="17706"/>
                  <a:pt x="1650" y="17756"/>
                </a:cubicBezTo>
                <a:cubicBezTo>
                  <a:pt x="1690" y="17793"/>
                  <a:pt x="1713" y="17861"/>
                  <a:pt x="1703" y="17909"/>
                </a:cubicBezTo>
                <a:cubicBezTo>
                  <a:pt x="1689" y="17970"/>
                  <a:pt x="1728" y="18007"/>
                  <a:pt x="1838" y="18039"/>
                </a:cubicBezTo>
                <a:cubicBezTo>
                  <a:pt x="2074" y="18107"/>
                  <a:pt x="2119" y="18166"/>
                  <a:pt x="2095" y="18374"/>
                </a:cubicBezTo>
                <a:cubicBezTo>
                  <a:pt x="2078" y="18521"/>
                  <a:pt x="2099" y="18595"/>
                  <a:pt x="2215" y="18802"/>
                </a:cubicBezTo>
                <a:cubicBezTo>
                  <a:pt x="2361" y="19064"/>
                  <a:pt x="2354" y="19060"/>
                  <a:pt x="2904" y="19150"/>
                </a:cubicBezTo>
                <a:cubicBezTo>
                  <a:pt x="2954" y="19158"/>
                  <a:pt x="3029" y="19197"/>
                  <a:pt x="3072" y="19237"/>
                </a:cubicBezTo>
                <a:cubicBezTo>
                  <a:pt x="3252" y="19405"/>
                  <a:pt x="5597" y="19262"/>
                  <a:pt x="6464" y="19030"/>
                </a:cubicBezTo>
                <a:cubicBezTo>
                  <a:pt x="6506" y="19018"/>
                  <a:pt x="6667" y="18978"/>
                  <a:pt x="6821" y="18940"/>
                </a:cubicBezTo>
                <a:cubicBezTo>
                  <a:pt x="7195" y="18847"/>
                  <a:pt x="7442" y="18744"/>
                  <a:pt x="7528" y="18646"/>
                </a:cubicBezTo>
                <a:cubicBezTo>
                  <a:pt x="7567" y="18601"/>
                  <a:pt x="7585" y="18565"/>
                  <a:pt x="7569" y="18565"/>
                </a:cubicBezTo>
                <a:cubicBezTo>
                  <a:pt x="7552" y="18565"/>
                  <a:pt x="7558" y="18523"/>
                  <a:pt x="7583" y="18471"/>
                </a:cubicBezTo>
                <a:cubicBezTo>
                  <a:pt x="7612" y="18410"/>
                  <a:pt x="7642" y="18397"/>
                  <a:pt x="7668" y="18435"/>
                </a:cubicBezTo>
                <a:cubicBezTo>
                  <a:pt x="7694" y="18473"/>
                  <a:pt x="7776" y="18436"/>
                  <a:pt x="7903" y="18328"/>
                </a:cubicBezTo>
                <a:cubicBezTo>
                  <a:pt x="8161" y="18109"/>
                  <a:pt x="8246" y="17816"/>
                  <a:pt x="8315" y="16907"/>
                </a:cubicBezTo>
                <a:cubicBezTo>
                  <a:pt x="8473" y="14831"/>
                  <a:pt x="8652" y="12880"/>
                  <a:pt x="8799" y="11623"/>
                </a:cubicBezTo>
                <a:cubicBezTo>
                  <a:pt x="8923" y="10563"/>
                  <a:pt x="8923" y="10563"/>
                  <a:pt x="8959" y="9644"/>
                </a:cubicBezTo>
                <a:cubicBezTo>
                  <a:pt x="8989" y="8868"/>
                  <a:pt x="8983" y="8528"/>
                  <a:pt x="8939" y="8434"/>
                </a:cubicBezTo>
                <a:cubicBezTo>
                  <a:pt x="8920" y="8396"/>
                  <a:pt x="8917" y="8244"/>
                  <a:pt x="8932" y="8090"/>
                </a:cubicBezTo>
                <a:lnTo>
                  <a:pt x="8960" y="7817"/>
                </a:lnTo>
                <a:lnTo>
                  <a:pt x="9146" y="7817"/>
                </a:lnTo>
                <a:cubicBezTo>
                  <a:pt x="9233" y="7817"/>
                  <a:pt x="9290" y="7835"/>
                  <a:pt x="9315" y="7859"/>
                </a:cubicBezTo>
                <a:cubicBezTo>
                  <a:pt x="9396" y="7854"/>
                  <a:pt x="9471" y="7848"/>
                  <a:pt x="9568" y="7848"/>
                </a:cubicBezTo>
                <a:cubicBezTo>
                  <a:pt x="10240" y="7848"/>
                  <a:pt x="10298" y="7885"/>
                  <a:pt x="10271" y="8309"/>
                </a:cubicBezTo>
                <a:cubicBezTo>
                  <a:pt x="10250" y="8624"/>
                  <a:pt x="10153" y="8548"/>
                  <a:pt x="11065" y="8937"/>
                </a:cubicBezTo>
                <a:cubicBezTo>
                  <a:pt x="11075" y="8941"/>
                  <a:pt x="11082" y="8945"/>
                  <a:pt x="11093" y="8950"/>
                </a:cubicBezTo>
                <a:cubicBezTo>
                  <a:pt x="11212" y="8972"/>
                  <a:pt x="11457" y="9062"/>
                  <a:pt x="11874" y="9236"/>
                </a:cubicBezTo>
                <a:cubicBezTo>
                  <a:pt x="12333" y="9428"/>
                  <a:pt x="12893" y="9661"/>
                  <a:pt x="13119" y="9754"/>
                </a:cubicBezTo>
                <a:lnTo>
                  <a:pt x="13529" y="9923"/>
                </a:lnTo>
                <a:lnTo>
                  <a:pt x="13521" y="10139"/>
                </a:lnTo>
                <a:cubicBezTo>
                  <a:pt x="13489" y="11023"/>
                  <a:pt x="13495" y="11245"/>
                  <a:pt x="13553" y="11357"/>
                </a:cubicBezTo>
                <a:cubicBezTo>
                  <a:pt x="13593" y="11434"/>
                  <a:pt x="13611" y="11566"/>
                  <a:pt x="13607" y="11759"/>
                </a:cubicBezTo>
                <a:cubicBezTo>
                  <a:pt x="13600" y="12118"/>
                  <a:pt x="13511" y="12308"/>
                  <a:pt x="13349" y="12308"/>
                </a:cubicBezTo>
                <a:cubicBezTo>
                  <a:pt x="13219" y="12308"/>
                  <a:pt x="13190" y="12386"/>
                  <a:pt x="13190" y="12728"/>
                </a:cubicBezTo>
                <a:cubicBezTo>
                  <a:pt x="13190" y="12917"/>
                  <a:pt x="13162" y="12996"/>
                  <a:pt x="13011" y="13238"/>
                </a:cubicBezTo>
                <a:lnTo>
                  <a:pt x="12832" y="13526"/>
                </a:lnTo>
                <a:lnTo>
                  <a:pt x="12886" y="13792"/>
                </a:lnTo>
                <a:cubicBezTo>
                  <a:pt x="12964" y="14177"/>
                  <a:pt x="12955" y="14338"/>
                  <a:pt x="12813" y="15048"/>
                </a:cubicBezTo>
                <a:cubicBezTo>
                  <a:pt x="12743" y="15398"/>
                  <a:pt x="12655" y="15907"/>
                  <a:pt x="12617" y="16180"/>
                </a:cubicBezTo>
                <a:cubicBezTo>
                  <a:pt x="12547" y="16676"/>
                  <a:pt x="12469" y="18315"/>
                  <a:pt x="12492" y="18782"/>
                </a:cubicBezTo>
                <a:cubicBezTo>
                  <a:pt x="12498" y="18918"/>
                  <a:pt x="12506" y="19593"/>
                  <a:pt x="12508" y="20282"/>
                </a:cubicBezTo>
                <a:lnTo>
                  <a:pt x="12512" y="21534"/>
                </a:lnTo>
                <a:cubicBezTo>
                  <a:pt x="12512" y="21535"/>
                  <a:pt x="12513" y="21535"/>
                  <a:pt x="12514" y="21537"/>
                </a:cubicBezTo>
                <a:lnTo>
                  <a:pt x="12628" y="21587"/>
                </a:lnTo>
                <a:cubicBezTo>
                  <a:pt x="12634" y="21590"/>
                  <a:pt x="12638" y="21595"/>
                  <a:pt x="12644" y="21598"/>
                </a:cubicBezTo>
                <a:cubicBezTo>
                  <a:pt x="12706" y="21595"/>
                  <a:pt x="12769" y="21564"/>
                  <a:pt x="12787" y="21523"/>
                </a:cubicBezTo>
                <a:cubicBezTo>
                  <a:pt x="12807" y="21481"/>
                  <a:pt x="12915" y="20986"/>
                  <a:pt x="13027" y="20424"/>
                </a:cubicBezTo>
                <a:cubicBezTo>
                  <a:pt x="13140" y="19862"/>
                  <a:pt x="13303" y="19045"/>
                  <a:pt x="13391" y="18610"/>
                </a:cubicBezTo>
                <a:cubicBezTo>
                  <a:pt x="13656" y="17291"/>
                  <a:pt x="13691" y="16985"/>
                  <a:pt x="13722" y="15715"/>
                </a:cubicBezTo>
                <a:cubicBezTo>
                  <a:pt x="13750" y="14533"/>
                  <a:pt x="13761" y="14449"/>
                  <a:pt x="13931" y="14054"/>
                </a:cubicBezTo>
                <a:lnTo>
                  <a:pt x="14020" y="13847"/>
                </a:lnTo>
                <a:lnTo>
                  <a:pt x="13922" y="13536"/>
                </a:lnTo>
                <a:cubicBezTo>
                  <a:pt x="13833" y="13253"/>
                  <a:pt x="13826" y="13187"/>
                  <a:pt x="13848" y="12807"/>
                </a:cubicBezTo>
                <a:lnTo>
                  <a:pt x="13871" y="12390"/>
                </a:lnTo>
                <a:lnTo>
                  <a:pt x="13783" y="12345"/>
                </a:lnTo>
                <a:cubicBezTo>
                  <a:pt x="13669" y="12402"/>
                  <a:pt x="13602" y="12265"/>
                  <a:pt x="13636" y="11954"/>
                </a:cubicBezTo>
                <a:cubicBezTo>
                  <a:pt x="13670" y="11635"/>
                  <a:pt x="13715" y="11506"/>
                  <a:pt x="13815" y="11440"/>
                </a:cubicBezTo>
                <a:cubicBezTo>
                  <a:pt x="13948" y="11352"/>
                  <a:pt x="14082" y="10950"/>
                  <a:pt x="14105" y="10568"/>
                </a:cubicBezTo>
                <a:cubicBezTo>
                  <a:pt x="14115" y="10384"/>
                  <a:pt x="14132" y="10192"/>
                  <a:pt x="14141" y="10144"/>
                </a:cubicBezTo>
                <a:cubicBezTo>
                  <a:pt x="14151" y="10085"/>
                  <a:pt x="14168" y="10080"/>
                  <a:pt x="14185" y="10107"/>
                </a:cubicBezTo>
                <a:lnTo>
                  <a:pt x="14406" y="10060"/>
                </a:lnTo>
                <a:cubicBezTo>
                  <a:pt x="14533" y="10033"/>
                  <a:pt x="14672" y="9970"/>
                  <a:pt x="14716" y="9920"/>
                </a:cubicBezTo>
                <a:cubicBezTo>
                  <a:pt x="14766" y="9863"/>
                  <a:pt x="14887" y="9830"/>
                  <a:pt x="15045" y="9830"/>
                </a:cubicBezTo>
                <a:cubicBezTo>
                  <a:pt x="15140" y="9830"/>
                  <a:pt x="15215" y="9821"/>
                  <a:pt x="15285" y="9796"/>
                </a:cubicBezTo>
                <a:cubicBezTo>
                  <a:pt x="15296" y="9792"/>
                  <a:pt x="15308" y="9786"/>
                  <a:pt x="15318" y="9782"/>
                </a:cubicBezTo>
                <a:cubicBezTo>
                  <a:pt x="15319" y="9781"/>
                  <a:pt x="15320" y="9781"/>
                  <a:pt x="15321" y="9781"/>
                </a:cubicBezTo>
                <a:cubicBezTo>
                  <a:pt x="15367" y="9751"/>
                  <a:pt x="15423" y="9712"/>
                  <a:pt x="15476" y="9669"/>
                </a:cubicBezTo>
                <a:cubicBezTo>
                  <a:pt x="15579" y="9585"/>
                  <a:pt x="15651" y="9546"/>
                  <a:pt x="15745" y="9529"/>
                </a:cubicBezTo>
                <a:cubicBezTo>
                  <a:pt x="15745" y="9527"/>
                  <a:pt x="15744" y="9525"/>
                  <a:pt x="15744" y="9523"/>
                </a:cubicBezTo>
                <a:cubicBezTo>
                  <a:pt x="15744" y="9392"/>
                  <a:pt x="17415" y="9417"/>
                  <a:pt x="17532" y="9549"/>
                </a:cubicBezTo>
                <a:cubicBezTo>
                  <a:pt x="17579" y="9603"/>
                  <a:pt x="17765" y="9653"/>
                  <a:pt x="18012" y="9681"/>
                </a:cubicBezTo>
                <a:cubicBezTo>
                  <a:pt x="18333" y="9716"/>
                  <a:pt x="18428" y="9748"/>
                  <a:pt x="18481" y="9840"/>
                </a:cubicBezTo>
                <a:cubicBezTo>
                  <a:pt x="18482" y="9842"/>
                  <a:pt x="18483" y="9844"/>
                  <a:pt x="18484" y="9847"/>
                </a:cubicBezTo>
                <a:cubicBezTo>
                  <a:pt x="18572" y="9795"/>
                  <a:pt x="18800" y="9868"/>
                  <a:pt x="19851" y="10165"/>
                </a:cubicBezTo>
                <a:lnTo>
                  <a:pt x="20565" y="10366"/>
                </a:lnTo>
                <a:lnTo>
                  <a:pt x="20564" y="10392"/>
                </a:lnTo>
                <a:cubicBezTo>
                  <a:pt x="20680" y="10417"/>
                  <a:pt x="20816" y="10448"/>
                  <a:pt x="20998" y="10495"/>
                </a:cubicBezTo>
                <a:cubicBezTo>
                  <a:pt x="21108" y="10522"/>
                  <a:pt x="21110" y="10516"/>
                  <a:pt x="21134" y="10222"/>
                </a:cubicBezTo>
                <a:cubicBezTo>
                  <a:pt x="21148" y="10057"/>
                  <a:pt x="21167" y="9874"/>
                  <a:pt x="21177" y="9814"/>
                </a:cubicBezTo>
                <a:cubicBezTo>
                  <a:pt x="21188" y="9748"/>
                  <a:pt x="21176" y="9706"/>
                  <a:pt x="21146" y="9706"/>
                </a:cubicBezTo>
                <a:cubicBezTo>
                  <a:pt x="21119" y="9706"/>
                  <a:pt x="21079" y="9673"/>
                  <a:pt x="21055" y="9632"/>
                </a:cubicBezTo>
                <a:cubicBezTo>
                  <a:pt x="21022" y="9575"/>
                  <a:pt x="21028" y="9529"/>
                  <a:pt x="21082" y="9429"/>
                </a:cubicBezTo>
                <a:cubicBezTo>
                  <a:pt x="21135" y="9332"/>
                  <a:pt x="21171" y="9081"/>
                  <a:pt x="21229" y="8403"/>
                </a:cubicBezTo>
                <a:cubicBezTo>
                  <a:pt x="21275" y="7863"/>
                  <a:pt x="21325" y="7480"/>
                  <a:pt x="21354" y="7440"/>
                </a:cubicBezTo>
                <a:cubicBezTo>
                  <a:pt x="21386" y="7396"/>
                  <a:pt x="21391" y="7351"/>
                  <a:pt x="21367" y="7311"/>
                </a:cubicBezTo>
                <a:cubicBezTo>
                  <a:pt x="21344" y="7271"/>
                  <a:pt x="21355" y="6956"/>
                  <a:pt x="21401" y="6388"/>
                </a:cubicBezTo>
                <a:cubicBezTo>
                  <a:pt x="21520" y="4925"/>
                  <a:pt x="21589" y="3801"/>
                  <a:pt x="21577" y="3543"/>
                </a:cubicBezTo>
                <a:cubicBezTo>
                  <a:pt x="21568" y="3351"/>
                  <a:pt x="21546" y="3278"/>
                  <a:pt x="21476" y="3221"/>
                </a:cubicBezTo>
                <a:cubicBezTo>
                  <a:pt x="21427" y="3181"/>
                  <a:pt x="20816" y="3047"/>
                  <a:pt x="20119" y="2925"/>
                </a:cubicBezTo>
                <a:cubicBezTo>
                  <a:pt x="15321" y="2082"/>
                  <a:pt x="15709" y="2164"/>
                  <a:pt x="15512" y="1964"/>
                </a:cubicBezTo>
                <a:cubicBezTo>
                  <a:pt x="15087" y="1531"/>
                  <a:pt x="14258" y="1041"/>
                  <a:pt x="13720" y="903"/>
                </a:cubicBezTo>
                <a:cubicBezTo>
                  <a:pt x="13556" y="861"/>
                  <a:pt x="13401" y="798"/>
                  <a:pt x="13374" y="762"/>
                </a:cubicBezTo>
                <a:cubicBezTo>
                  <a:pt x="13348" y="727"/>
                  <a:pt x="13243" y="679"/>
                  <a:pt x="13142" y="656"/>
                </a:cubicBezTo>
                <a:cubicBezTo>
                  <a:pt x="13041" y="634"/>
                  <a:pt x="12765" y="529"/>
                  <a:pt x="12529" y="424"/>
                </a:cubicBezTo>
                <a:cubicBezTo>
                  <a:pt x="11981" y="179"/>
                  <a:pt x="11416" y="61"/>
                  <a:pt x="10565" y="12"/>
                </a:cubicBezTo>
                <a:cubicBezTo>
                  <a:pt x="10442" y="5"/>
                  <a:pt x="10324" y="1"/>
                  <a:pt x="10207" y="0"/>
                </a:cubicBezTo>
                <a:close/>
                <a:moveTo>
                  <a:pt x="10980" y="3101"/>
                </a:moveTo>
                <a:cubicBezTo>
                  <a:pt x="11058" y="3104"/>
                  <a:pt x="11183" y="3128"/>
                  <a:pt x="11391" y="3173"/>
                </a:cubicBezTo>
                <a:cubicBezTo>
                  <a:pt x="11990" y="3303"/>
                  <a:pt x="12047" y="3333"/>
                  <a:pt x="12047" y="3540"/>
                </a:cubicBezTo>
                <a:cubicBezTo>
                  <a:pt x="12047" y="3865"/>
                  <a:pt x="11822" y="6401"/>
                  <a:pt x="11777" y="6594"/>
                </a:cubicBezTo>
                <a:cubicBezTo>
                  <a:pt x="11741" y="6742"/>
                  <a:pt x="11708" y="6793"/>
                  <a:pt x="11648" y="6789"/>
                </a:cubicBezTo>
                <a:cubicBezTo>
                  <a:pt x="11479" y="6777"/>
                  <a:pt x="10599" y="6475"/>
                  <a:pt x="10566" y="6418"/>
                </a:cubicBezTo>
                <a:cubicBezTo>
                  <a:pt x="10499" y="6302"/>
                  <a:pt x="10759" y="3319"/>
                  <a:pt x="10851" y="3149"/>
                </a:cubicBezTo>
                <a:cubicBezTo>
                  <a:pt x="10870" y="3114"/>
                  <a:pt x="10901" y="3097"/>
                  <a:pt x="10980" y="3101"/>
                </a:cubicBezTo>
                <a:close/>
              </a:path>
            </a:pathLst>
          </a:custGeom>
          <a:ln w="12700">
            <a:miter lim="400000"/>
          </a:ln>
          <a:effectLst/>
        </p:spPr>
      </p:pic>
    </p:spTree>
    <p:extLst>
      <p:ext uri="{BB962C8B-B14F-4D97-AF65-F5344CB8AC3E}">
        <p14:creationId xmlns:p14="http://schemas.microsoft.com/office/powerpoint/2010/main" val="29217316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Stereo photography = Stereography</a:t>
            </a:r>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dirty="0"/>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28</a:t>
            </a:fld>
            <a:endParaRPr lang="en-GB"/>
          </a:p>
        </p:txBody>
      </p:sp>
      <p:sp>
        <p:nvSpPr>
          <p:cNvPr id="8" name="© David Tett/King’s College London"/>
          <p:cNvSpPr txBox="1"/>
          <p:nvPr/>
        </p:nvSpPr>
        <p:spPr>
          <a:xfrm rot="16200000">
            <a:off x="10270524" y="5536598"/>
            <a:ext cx="1147751"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lang="en-GB" sz="1200" kern="0" dirty="0">
                <a:solidFill>
                  <a:schemeClr val="accent2">
                    <a:lumMod val="20000"/>
                    <a:lumOff val="80000"/>
                  </a:schemeClr>
                </a:solidFill>
                <a:effectLst/>
                <a:latin typeface="+mn-lt"/>
              </a:rPr>
              <a:t>© ignomini.com</a:t>
            </a:r>
          </a:p>
        </p:txBody>
      </p:sp>
      <p:pic>
        <p:nvPicPr>
          <p:cNvPr id="9" name="Dallmeyer_Stereo_Kit.jpg" descr="Dallmeyer_Stereo_Kit.jpg"/>
          <p:cNvPicPr>
            <a:picLocks noGrp="1" noChangeAspect="1"/>
          </p:cNvPicPr>
          <p:nvPr>
            <p:ph idx="1"/>
          </p:nvPr>
        </p:nvPicPr>
        <p:blipFill>
          <a:blip r:embed="rId3"/>
          <a:stretch>
            <a:fillRect/>
          </a:stretch>
        </p:blipFill>
        <p:spPr>
          <a:xfrm>
            <a:off x="1510515" y="838200"/>
            <a:ext cx="9199546" cy="5400675"/>
          </a:xfrm>
          <a:prstGeom prst="rect">
            <a:avLst/>
          </a:prstGeom>
          <a:ln w="12700">
            <a:miter lim="400000"/>
          </a:ln>
        </p:spPr>
      </p:pic>
      <p:sp>
        <p:nvSpPr>
          <p:cNvPr id="12" name="(c1868)"/>
          <p:cNvSpPr txBox="1"/>
          <p:nvPr/>
        </p:nvSpPr>
        <p:spPr>
          <a:xfrm>
            <a:off x="9675741" y="864815"/>
            <a:ext cx="992259"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a:solidFill>
                  <a:srgbClr val="000000"/>
                </a:solidFill>
              </a:defRPr>
            </a:lvl1pPr>
          </a:lstStyle>
          <a:p>
            <a:pPr algn="r" defTabSz="410751" hangingPunct="0">
              <a:defRPr>
                <a:effectLst/>
              </a:defRPr>
            </a:pPr>
            <a:r>
              <a:rPr sz="2400" kern="0" dirty="0">
                <a:sym typeface="Helvetica Neue Light"/>
              </a:rPr>
              <a:t>(c1868)</a:t>
            </a:r>
          </a:p>
        </p:txBody>
      </p:sp>
    </p:spTree>
    <p:extLst>
      <p:ext uri="{BB962C8B-B14F-4D97-AF65-F5344CB8AC3E}">
        <p14:creationId xmlns:p14="http://schemas.microsoft.com/office/powerpoint/2010/main" val="80649678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4F84F014-A269-4942-BFEB-4A0FB7B9B83E}"/>
              </a:ext>
            </a:extLst>
          </p:cNvPr>
          <p:cNvSpPr txBox="1">
            <a:spLocks/>
          </p:cNvSpPr>
          <p:nvPr/>
        </p:nvSpPr>
        <p:spPr>
          <a:xfrm>
            <a:off x="624418" y="115200"/>
            <a:ext cx="10972798" cy="576263"/>
          </a:xfrm>
          <a:prstGeom prst="rect">
            <a:avLst/>
          </a:prstGeom>
        </p:spPr>
        <p:txBody>
          <a:bodyPr/>
          <a:lstStyle>
            <a:lvl1pPr algn="ctr" rtl="0" eaLnBrk="0" fontAlgn="base" hangingPunct="0">
              <a:spcBef>
                <a:spcPct val="0"/>
              </a:spcBef>
              <a:spcAft>
                <a:spcPct val="0"/>
              </a:spcAft>
              <a:defRPr sz="3600" b="1">
                <a:solidFill>
                  <a:schemeClr val="accent2">
                    <a:lumMod val="20000"/>
                    <a:lumOff val="80000"/>
                  </a:schemeClr>
                </a:solidFill>
                <a:effectLst>
                  <a:outerShdw blurRad="101600" dist="50800" dir="2700000" algn="tl" rotWithShape="0">
                    <a:prstClr val="black">
                      <a:alpha val="70000"/>
                    </a:prstClr>
                  </a:outerShdw>
                </a:effectLst>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a:lstStyle>
          <a:p>
            <a:pPr defTabSz="914400"/>
            <a:r>
              <a:rPr lang="en-GB" kern="0" dirty="0"/>
              <a:t>Historical stereographs</a:t>
            </a:r>
          </a:p>
        </p:txBody>
      </p:sp>
      <p:pic>
        <p:nvPicPr>
          <p:cNvPr id="211" name="Great_Sphinx_and_pyramid_of_Chefren,_Egypt._(44)_(1896).jpg" descr="Great_Sphinx_and_pyramid_of_Chefren,_Egypt._(44)_(1896).jpg"/>
          <p:cNvPicPr>
            <a:picLocks noChangeAspect="1"/>
          </p:cNvPicPr>
          <p:nvPr/>
        </p:nvPicPr>
        <p:blipFill>
          <a:blip r:embed="rId3"/>
          <a:srcRect l="1369" t="2867" r="1830" b="2866"/>
          <a:stretch>
            <a:fillRect/>
          </a:stretch>
        </p:blipFill>
        <p:spPr>
          <a:xfrm rot="21278698">
            <a:off x="2072672" y="2517164"/>
            <a:ext cx="8036706" cy="4004890"/>
          </a:xfrm>
          <a:custGeom>
            <a:avLst/>
            <a:gdLst/>
            <a:ahLst/>
            <a:cxnLst>
              <a:cxn ang="0">
                <a:pos x="wd2" y="hd2"/>
              </a:cxn>
              <a:cxn ang="5400000">
                <a:pos x="wd2" y="hd2"/>
              </a:cxn>
              <a:cxn ang="10800000">
                <a:pos x="wd2" y="hd2"/>
              </a:cxn>
              <a:cxn ang="16200000">
                <a:pos x="wd2" y="hd2"/>
              </a:cxn>
            </a:cxnLst>
            <a:rect l="0" t="0" r="r" b="b"/>
            <a:pathLst>
              <a:path w="21578" h="21243" extrusionOk="0">
                <a:moveTo>
                  <a:pt x="10449" y="3"/>
                </a:moveTo>
                <a:cubicBezTo>
                  <a:pt x="5548" y="13"/>
                  <a:pt x="689" y="46"/>
                  <a:pt x="546" y="92"/>
                </a:cubicBezTo>
                <a:cubicBezTo>
                  <a:pt x="234" y="191"/>
                  <a:pt x="51" y="471"/>
                  <a:pt x="15" y="902"/>
                </a:cubicBezTo>
                <a:cubicBezTo>
                  <a:pt x="-9" y="1187"/>
                  <a:pt x="-4" y="2355"/>
                  <a:pt x="30" y="4687"/>
                </a:cubicBezTo>
                <a:cubicBezTo>
                  <a:pt x="65" y="7089"/>
                  <a:pt x="73" y="12009"/>
                  <a:pt x="50" y="17438"/>
                </a:cubicBezTo>
                <a:cubicBezTo>
                  <a:pt x="38" y="20398"/>
                  <a:pt x="43" y="20465"/>
                  <a:pt x="276" y="20806"/>
                </a:cubicBezTo>
                <a:cubicBezTo>
                  <a:pt x="455" y="21068"/>
                  <a:pt x="906" y="21093"/>
                  <a:pt x="5846" y="21106"/>
                </a:cubicBezTo>
                <a:cubicBezTo>
                  <a:pt x="9546" y="21116"/>
                  <a:pt x="16017" y="21196"/>
                  <a:pt x="16039" y="21232"/>
                </a:cubicBezTo>
                <a:cubicBezTo>
                  <a:pt x="16063" y="21272"/>
                  <a:pt x="21114" y="21194"/>
                  <a:pt x="21212" y="21152"/>
                </a:cubicBezTo>
                <a:cubicBezTo>
                  <a:pt x="21278" y="21124"/>
                  <a:pt x="21388" y="20992"/>
                  <a:pt x="21455" y="20859"/>
                </a:cubicBezTo>
                <a:lnTo>
                  <a:pt x="21578" y="20616"/>
                </a:lnTo>
                <a:lnTo>
                  <a:pt x="21574" y="10641"/>
                </a:lnTo>
                <a:cubicBezTo>
                  <a:pt x="21570" y="-328"/>
                  <a:pt x="21591" y="484"/>
                  <a:pt x="21302" y="246"/>
                </a:cubicBezTo>
                <a:cubicBezTo>
                  <a:pt x="21226" y="183"/>
                  <a:pt x="20912" y="95"/>
                  <a:pt x="20604" y="51"/>
                </a:cubicBezTo>
                <a:cubicBezTo>
                  <a:pt x="20293" y="6"/>
                  <a:pt x="15350" y="-7"/>
                  <a:pt x="10449" y="3"/>
                </a:cubicBezTo>
                <a:close/>
              </a:path>
            </a:pathLst>
          </a:custGeom>
          <a:ln w="12700">
            <a:miter lim="400000"/>
          </a:ln>
          <a:effectLst>
            <a:outerShdw blurRad="254000" dist="127000" dir="2700000" rotWithShape="0">
              <a:srgbClr val="000000">
                <a:alpha val="50000"/>
              </a:srgbClr>
            </a:outerShdw>
          </a:effectLst>
        </p:spPr>
      </p:pic>
      <p:pic>
        <p:nvPicPr>
          <p:cNvPr id="212" name="Taj Mahal (c1906, LoC 3c13606v).jpg" descr="Taj Mahal (c1906, LoC 3c13606v).jpg"/>
          <p:cNvPicPr>
            <a:picLocks noChangeAspect="1"/>
          </p:cNvPicPr>
          <p:nvPr/>
        </p:nvPicPr>
        <p:blipFill>
          <a:blip r:embed="rId4"/>
          <a:srcRect l="4562" t="21282" r="5086" b="21709"/>
          <a:stretch>
            <a:fillRect/>
          </a:stretch>
        </p:blipFill>
        <p:spPr>
          <a:xfrm rot="137966">
            <a:off x="2365560" y="2716667"/>
            <a:ext cx="7850783" cy="3981199"/>
          </a:xfrm>
          <a:custGeom>
            <a:avLst/>
            <a:gdLst/>
            <a:ahLst/>
            <a:cxnLst>
              <a:cxn ang="0">
                <a:pos x="wd2" y="hd2"/>
              </a:cxn>
              <a:cxn ang="5400000">
                <a:pos x="wd2" y="hd2"/>
              </a:cxn>
              <a:cxn ang="10800000">
                <a:pos x="wd2" y="hd2"/>
              </a:cxn>
              <a:cxn ang="16200000">
                <a:pos x="wd2" y="hd2"/>
              </a:cxn>
            </a:cxnLst>
            <a:rect l="0" t="0" r="r" b="b"/>
            <a:pathLst>
              <a:path w="21590" h="21583" extrusionOk="0">
                <a:moveTo>
                  <a:pt x="814" y="7"/>
                </a:moveTo>
                <a:cubicBezTo>
                  <a:pt x="649" y="19"/>
                  <a:pt x="566" y="47"/>
                  <a:pt x="489" y="98"/>
                </a:cubicBezTo>
                <a:cubicBezTo>
                  <a:pt x="268" y="242"/>
                  <a:pt x="162" y="452"/>
                  <a:pt x="106" y="857"/>
                </a:cubicBezTo>
                <a:cubicBezTo>
                  <a:pt x="79" y="1054"/>
                  <a:pt x="57" y="2884"/>
                  <a:pt x="44" y="6055"/>
                </a:cubicBezTo>
                <a:cubicBezTo>
                  <a:pt x="34" y="8747"/>
                  <a:pt x="17" y="13014"/>
                  <a:pt x="6" y="15539"/>
                </a:cubicBezTo>
                <a:cubicBezTo>
                  <a:pt x="-7" y="18610"/>
                  <a:pt x="0" y="20223"/>
                  <a:pt x="27" y="20411"/>
                </a:cubicBezTo>
                <a:cubicBezTo>
                  <a:pt x="83" y="20806"/>
                  <a:pt x="237" y="21138"/>
                  <a:pt x="404" y="21224"/>
                </a:cubicBezTo>
                <a:cubicBezTo>
                  <a:pt x="598" y="21325"/>
                  <a:pt x="8564" y="21449"/>
                  <a:pt x="15768" y="21464"/>
                </a:cubicBezTo>
                <a:cubicBezTo>
                  <a:pt x="17982" y="21469"/>
                  <a:pt x="19817" y="21502"/>
                  <a:pt x="19846" y="21537"/>
                </a:cubicBezTo>
                <a:cubicBezTo>
                  <a:pt x="19874" y="21572"/>
                  <a:pt x="19915" y="21569"/>
                  <a:pt x="19938" y="21532"/>
                </a:cubicBezTo>
                <a:cubicBezTo>
                  <a:pt x="19976" y="21469"/>
                  <a:pt x="20287" y="21503"/>
                  <a:pt x="20347" y="21576"/>
                </a:cubicBezTo>
                <a:cubicBezTo>
                  <a:pt x="20363" y="21595"/>
                  <a:pt x="20387" y="21574"/>
                  <a:pt x="20400" y="21529"/>
                </a:cubicBezTo>
                <a:cubicBezTo>
                  <a:pt x="20416" y="21481"/>
                  <a:pt x="20553" y="21455"/>
                  <a:pt x="20740" y="21461"/>
                </a:cubicBezTo>
                <a:cubicBezTo>
                  <a:pt x="21172" y="21477"/>
                  <a:pt x="21354" y="21319"/>
                  <a:pt x="21486" y="20815"/>
                </a:cubicBezTo>
                <a:cubicBezTo>
                  <a:pt x="21537" y="20620"/>
                  <a:pt x="21547" y="19511"/>
                  <a:pt x="21565" y="12129"/>
                </a:cubicBezTo>
                <a:cubicBezTo>
                  <a:pt x="21577" y="7474"/>
                  <a:pt x="21587" y="3084"/>
                  <a:pt x="21589" y="2374"/>
                </a:cubicBezTo>
                <a:cubicBezTo>
                  <a:pt x="21593" y="873"/>
                  <a:pt x="21562" y="679"/>
                  <a:pt x="21268" y="385"/>
                </a:cubicBezTo>
                <a:cubicBezTo>
                  <a:pt x="21100" y="217"/>
                  <a:pt x="21092" y="217"/>
                  <a:pt x="18941" y="210"/>
                </a:cubicBezTo>
                <a:cubicBezTo>
                  <a:pt x="17754" y="205"/>
                  <a:pt x="16445" y="190"/>
                  <a:pt x="16032" y="176"/>
                </a:cubicBezTo>
                <a:cubicBezTo>
                  <a:pt x="14937" y="140"/>
                  <a:pt x="3078" y="24"/>
                  <a:pt x="2719" y="46"/>
                </a:cubicBezTo>
                <a:cubicBezTo>
                  <a:pt x="2645" y="51"/>
                  <a:pt x="2153" y="37"/>
                  <a:pt x="1628" y="16"/>
                </a:cubicBezTo>
                <a:cubicBezTo>
                  <a:pt x="1225" y="0"/>
                  <a:pt x="979" y="-5"/>
                  <a:pt x="814" y="7"/>
                </a:cubicBezTo>
                <a:close/>
              </a:path>
            </a:pathLst>
          </a:custGeom>
          <a:ln w="12700">
            <a:miter lim="400000"/>
          </a:ln>
          <a:effectLst>
            <a:outerShdw blurRad="254000" dist="127000" dir="2700000" rotWithShape="0">
              <a:srgbClr val="000000">
                <a:alpha val="50000"/>
              </a:srgbClr>
            </a:outerShdw>
          </a:effectLst>
        </p:spPr>
      </p:pic>
      <p:pic>
        <p:nvPicPr>
          <p:cNvPr id="213" name="Colosseum (c1927, LoC 3c23705v).jpg" descr="Colosseum (c1927, LoC 3c23705v).jpg"/>
          <p:cNvPicPr>
            <a:picLocks noChangeAspect="1"/>
          </p:cNvPicPr>
          <p:nvPr/>
        </p:nvPicPr>
        <p:blipFill>
          <a:blip r:embed="rId5"/>
          <a:srcRect l="3949" t="21837" r="4715" b="21466"/>
          <a:stretch>
            <a:fillRect/>
          </a:stretch>
        </p:blipFill>
        <p:spPr>
          <a:xfrm rot="21547659">
            <a:off x="2020626" y="2375904"/>
            <a:ext cx="8158541" cy="4114780"/>
          </a:xfrm>
          <a:custGeom>
            <a:avLst/>
            <a:gdLst/>
            <a:ahLst/>
            <a:cxnLst>
              <a:cxn ang="0">
                <a:pos x="wd2" y="hd2"/>
              </a:cxn>
              <a:cxn ang="5400000">
                <a:pos x="wd2" y="hd2"/>
              </a:cxn>
              <a:cxn ang="10800000">
                <a:pos x="wd2" y="hd2"/>
              </a:cxn>
              <a:cxn ang="16200000">
                <a:pos x="wd2" y="hd2"/>
              </a:cxn>
            </a:cxnLst>
            <a:rect l="0" t="0" r="r" b="b"/>
            <a:pathLst>
              <a:path w="21576" h="21579" extrusionOk="0">
                <a:moveTo>
                  <a:pt x="19735" y="1"/>
                </a:moveTo>
                <a:cubicBezTo>
                  <a:pt x="18994" y="-2"/>
                  <a:pt x="18374" y="9"/>
                  <a:pt x="18358" y="27"/>
                </a:cubicBezTo>
                <a:cubicBezTo>
                  <a:pt x="18332" y="57"/>
                  <a:pt x="17109" y="95"/>
                  <a:pt x="12914" y="194"/>
                </a:cubicBezTo>
                <a:cubicBezTo>
                  <a:pt x="12027" y="215"/>
                  <a:pt x="10584" y="249"/>
                  <a:pt x="9707" y="270"/>
                </a:cubicBezTo>
                <a:cubicBezTo>
                  <a:pt x="8830" y="292"/>
                  <a:pt x="7222" y="326"/>
                  <a:pt x="6134" y="346"/>
                </a:cubicBezTo>
                <a:cubicBezTo>
                  <a:pt x="356" y="453"/>
                  <a:pt x="342" y="454"/>
                  <a:pt x="165" y="756"/>
                </a:cubicBezTo>
                <a:cubicBezTo>
                  <a:pt x="-24" y="1079"/>
                  <a:pt x="-19" y="752"/>
                  <a:pt x="24" y="10289"/>
                </a:cubicBezTo>
                <a:cubicBezTo>
                  <a:pt x="47" y="15182"/>
                  <a:pt x="71" y="19532"/>
                  <a:pt x="80" y="19956"/>
                </a:cubicBezTo>
                <a:cubicBezTo>
                  <a:pt x="98" y="20906"/>
                  <a:pt x="160" y="21208"/>
                  <a:pt x="385" y="21437"/>
                </a:cubicBezTo>
                <a:cubicBezTo>
                  <a:pt x="543" y="21597"/>
                  <a:pt x="569" y="21598"/>
                  <a:pt x="1986" y="21555"/>
                </a:cubicBezTo>
                <a:cubicBezTo>
                  <a:pt x="2778" y="21532"/>
                  <a:pt x="4308" y="21495"/>
                  <a:pt x="5385" y="21474"/>
                </a:cubicBezTo>
                <a:cubicBezTo>
                  <a:pt x="6463" y="21452"/>
                  <a:pt x="7707" y="21419"/>
                  <a:pt x="8151" y="21399"/>
                </a:cubicBezTo>
                <a:cubicBezTo>
                  <a:pt x="8595" y="21379"/>
                  <a:pt x="10047" y="21343"/>
                  <a:pt x="11378" y="21321"/>
                </a:cubicBezTo>
                <a:cubicBezTo>
                  <a:pt x="12709" y="21299"/>
                  <a:pt x="14342" y="21265"/>
                  <a:pt x="15008" y="21245"/>
                </a:cubicBezTo>
                <a:cubicBezTo>
                  <a:pt x="15673" y="21225"/>
                  <a:pt x="17324" y="21187"/>
                  <a:pt x="18676" y="21162"/>
                </a:cubicBezTo>
                <a:cubicBezTo>
                  <a:pt x="21403" y="21111"/>
                  <a:pt x="21313" y="21129"/>
                  <a:pt x="21489" y="20604"/>
                </a:cubicBezTo>
                <a:cubicBezTo>
                  <a:pt x="21574" y="20350"/>
                  <a:pt x="21576" y="20305"/>
                  <a:pt x="21576" y="18087"/>
                </a:cubicBezTo>
                <a:cubicBezTo>
                  <a:pt x="21576" y="16845"/>
                  <a:pt x="21560" y="13838"/>
                  <a:pt x="21539" y="11405"/>
                </a:cubicBezTo>
                <a:cubicBezTo>
                  <a:pt x="21519" y="8972"/>
                  <a:pt x="21494" y="5621"/>
                  <a:pt x="21485" y="3958"/>
                </a:cubicBezTo>
                <a:cubicBezTo>
                  <a:pt x="21470" y="1138"/>
                  <a:pt x="21463" y="912"/>
                  <a:pt x="21391" y="589"/>
                </a:cubicBezTo>
                <a:cubicBezTo>
                  <a:pt x="21260" y="3"/>
                  <a:pt x="21273" y="7"/>
                  <a:pt x="19735" y="1"/>
                </a:cubicBezTo>
                <a:close/>
              </a:path>
            </a:pathLst>
          </a:custGeom>
          <a:ln w="12700">
            <a:miter lim="400000"/>
          </a:ln>
          <a:effectLst>
            <a:outerShdw blurRad="254000" dist="127000" dir="2700000" rotWithShape="0">
              <a:srgbClr val="000000">
                <a:alpha val="50000"/>
              </a:srgbClr>
            </a:outerShdw>
          </a:effectLst>
        </p:spPr>
      </p:pic>
      <p:pic>
        <p:nvPicPr>
          <p:cNvPr id="214" name="04. Leaning Tower of Pisa (c1898, LoC 3c25602v).jpg" descr="04. Leaning Tower of Pisa (c1898, LoC 3c25602v).jpg"/>
          <p:cNvPicPr>
            <a:picLocks noChangeAspect="1"/>
          </p:cNvPicPr>
          <p:nvPr/>
        </p:nvPicPr>
        <p:blipFill>
          <a:blip r:embed="rId6"/>
          <a:srcRect l="3985" t="19493" r="3955" b="23092"/>
          <a:stretch>
            <a:fillRect/>
          </a:stretch>
        </p:blipFill>
        <p:spPr>
          <a:xfrm rot="21253306">
            <a:off x="1975905" y="2097870"/>
            <a:ext cx="8242315" cy="4131380"/>
          </a:xfrm>
          <a:custGeom>
            <a:avLst/>
            <a:gdLst/>
            <a:ahLst/>
            <a:cxnLst>
              <a:cxn ang="0">
                <a:pos x="wd2" y="hd2"/>
              </a:cxn>
              <a:cxn ang="5400000">
                <a:pos x="wd2" y="hd2"/>
              </a:cxn>
              <a:cxn ang="10800000">
                <a:pos x="wd2" y="hd2"/>
              </a:cxn>
              <a:cxn ang="16200000">
                <a:pos x="wd2" y="hd2"/>
              </a:cxn>
            </a:cxnLst>
            <a:rect l="0" t="0" r="r" b="b"/>
            <a:pathLst>
              <a:path w="21594" h="21600" extrusionOk="0">
                <a:moveTo>
                  <a:pt x="2896" y="0"/>
                </a:moveTo>
                <a:cubicBezTo>
                  <a:pt x="2048" y="11"/>
                  <a:pt x="1231" y="34"/>
                  <a:pt x="991" y="58"/>
                </a:cubicBezTo>
                <a:cubicBezTo>
                  <a:pt x="736" y="85"/>
                  <a:pt x="586" y="92"/>
                  <a:pt x="507" y="77"/>
                </a:cubicBezTo>
                <a:cubicBezTo>
                  <a:pt x="407" y="134"/>
                  <a:pt x="321" y="214"/>
                  <a:pt x="249" y="324"/>
                </a:cubicBezTo>
                <a:cubicBezTo>
                  <a:pt x="217" y="371"/>
                  <a:pt x="195" y="402"/>
                  <a:pt x="176" y="423"/>
                </a:cubicBezTo>
                <a:cubicBezTo>
                  <a:pt x="129" y="529"/>
                  <a:pt x="90" y="633"/>
                  <a:pt x="62" y="741"/>
                </a:cubicBezTo>
                <a:cubicBezTo>
                  <a:pt x="-3" y="984"/>
                  <a:pt x="-6" y="1478"/>
                  <a:pt x="4" y="10761"/>
                </a:cubicBezTo>
                <a:lnTo>
                  <a:pt x="14" y="20523"/>
                </a:lnTo>
                <a:lnTo>
                  <a:pt x="168" y="21079"/>
                </a:lnTo>
                <a:cubicBezTo>
                  <a:pt x="177" y="21113"/>
                  <a:pt x="184" y="21134"/>
                  <a:pt x="192" y="21162"/>
                </a:cubicBezTo>
                <a:cubicBezTo>
                  <a:pt x="220" y="21184"/>
                  <a:pt x="257" y="21244"/>
                  <a:pt x="302" y="21326"/>
                </a:cubicBezTo>
                <a:cubicBezTo>
                  <a:pt x="308" y="21324"/>
                  <a:pt x="311" y="21315"/>
                  <a:pt x="317" y="21315"/>
                </a:cubicBezTo>
                <a:cubicBezTo>
                  <a:pt x="339" y="21315"/>
                  <a:pt x="378" y="21383"/>
                  <a:pt x="419" y="21464"/>
                </a:cubicBezTo>
                <a:cubicBezTo>
                  <a:pt x="420" y="21461"/>
                  <a:pt x="419" y="21452"/>
                  <a:pt x="421" y="21450"/>
                </a:cubicBezTo>
                <a:cubicBezTo>
                  <a:pt x="443" y="21402"/>
                  <a:pt x="538" y="21440"/>
                  <a:pt x="631" y="21508"/>
                </a:cubicBezTo>
                <a:cubicBezTo>
                  <a:pt x="633" y="21508"/>
                  <a:pt x="635" y="21506"/>
                  <a:pt x="638" y="21507"/>
                </a:cubicBezTo>
                <a:cubicBezTo>
                  <a:pt x="639" y="21507"/>
                  <a:pt x="639" y="21506"/>
                  <a:pt x="640" y="21507"/>
                </a:cubicBezTo>
                <a:cubicBezTo>
                  <a:pt x="641" y="21507"/>
                  <a:pt x="641" y="21508"/>
                  <a:pt x="642" y="21508"/>
                </a:cubicBezTo>
                <a:cubicBezTo>
                  <a:pt x="696" y="21513"/>
                  <a:pt x="754" y="21543"/>
                  <a:pt x="802" y="21593"/>
                </a:cubicBezTo>
                <a:cubicBezTo>
                  <a:pt x="846" y="21584"/>
                  <a:pt x="903" y="21580"/>
                  <a:pt x="1000" y="21580"/>
                </a:cubicBezTo>
                <a:cubicBezTo>
                  <a:pt x="1068" y="21580"/>
                  <a:pt x="1124" y="21586"/>
                  <a:pt x="1170" y="21596"/>
                </a:cubicBezTo>
                <a:cubicBezTo>
                  <a:pt x="1290" y="21583"/>
                  <a:pt x="1465" y="21579"/>
                  <a:pt x="1781" y="21580"/>
                </a:cubicBezTo>
                <a:cubicBezTo>
                  <a:pt x="2030" y="21580"/>
                  <a:pt x="2229" y="21587"/>
                  <a:pt x="2367" y="21600"/>
                </a:cubicBezTo>
                <a:cubicBezTo>
                  <a:pt x="2368" y="21600"/>
                  <a:pt x="2368" y="21600"/>
                  <a:pt x="2369" y="21600"/>
                </a:cubicBezTo>
                <a:cubicBezTo>
                  <a:pt x="3054" y="21535"/>
                  <a:pt x="3971" y="21516"/>
                  <a:pt x="4121" y="21600"/>
                </a:cubicBezTo>
                <a:cubicBezTo>
                  <a:pt x="4786" y="21580"/>
                  <a:pt x="5920" y="21565"/>
                  <a:pt x="7266" y="21555"/>
                </a:cubicBezTo>
                <a:cubicBezTo>
                  <a:pt x="7451" y="21539"/>
                  <a:pt x="7616" y="21532"/>
                  <a:pt x="7693" y="21552"/>
                </a:cubicBezTo>
                <a:cubicBezTo>
                  <a:pt x="7792" y="21551"/>
                  <a:pt x="7887" y="21551"/>
                  <a:pt x="7987" y="21550"/>
                </a:cubicBezTo>
                <a:cubicBezTo>
                  <a:pt x="7989" y="21550"/>
                  <a:pt x="7990" y="21551"/>
                  <a:pt x="7992" y="21550"/>
                </a:cubicBezTo>
                <a:cubicBezTo>
                  <a:pt x="8100" y="21521"/>
                  <a:pt x="8195" y="21523"/>
                  <a:pt x="8220" y="21550"/>
                </a:cubicBezTo>
                <a:cubicBezTo>
                  <a:pt x="8390" y="21549"/>
                  <a:pt x="8546" y="21548"/>
                  <a:pt x="8717" y="21547"/>
                </a:cubicBezTo>
                <a:cubicBezTo>
                  <a:pt x="8783" y="21508"/>
                  <a:pt x="8869" y="21504"/>
                  <a:pt x="9007" y="21536"/>
                </a:cubicBezTo>
                <a:cubicBezTo>
                  <a:pt x="9021" y="21539"/>
                  <a:pt x="9063" y="21541"/>
                  <a:pt x="9083" y="21544"/>
                </a:cubicBezTo>
                <a:cubicBezTo>
                  <a:pt x="9969" y="21541"/>
                  <a:pt x="10695" y="21543"/>
                  <a:pt x="11488" y="21544"/>
                </a:cubicBezTo>
                <a:cubicBezTo>
                  <a:pt x="11561" y="21542"/>
                  <a:pt x="11611" y="21538"/>
                  <a:pt x="11697" y="21536"/>
                </a:cubicBezTo>
                <a:cubicBezTo>
                  <a:pt x="12799" y="21481"/>
                  <a:pt x="17175" y="21467"/>
                  <a:pt x="19224" y="21501"/>
                </a:cubicBezTo>
                <a:cubicBezTo>
                  <a:pt x="19841" y="21479"/>
                  <a:pt x="20456" y="21479"/>
                  <a:pt x="20597" y="21517"/>
                </a:cubicBezTo>
                <a:lnTo>
                  <a:pt x="20719" y="21512"/>
                </a:lnTo>
                <a:cubicBezTo>
                  <a:pt x="20752" y="21486"/>
                  <a:pt x="20811" y="21470"/>
                  <a:pt x="20916" y="21455"/>
                </a:cubicBezTo>
                <a:lnTo>
                  <a:pt x="21052" y="21437"/>
                </a:lnTo>
                <a:cubicBezTo>
                  <a:pt x="21054" y="21435"/>
                  <a:pt x="21056" y="21433"/>
                  <a:pt x="21058" y="21431"/>
                </a:cubicBezTo>
                <a:cubicBezTo>
                  <a:pt x="21102" y="21393"/>
                  <a:pt x="21136" y="21375"/>
                  <a:pt x="21162" y="21372"/>
                </a:cubicBezTo>
                <a:cubicBezTo>
                  <a:pt x="21162" y="21372"/>
                  <a:pt x="21162" y="21372"/>
                  <a:pt x="21163" y="21372"/>
                </a:cubicBezTo>
                <a:cubicBezTo>
                  <a:pt x="21193" y="21337"/>
                  <a:pt x="21219" y="21341"/>
                  <a:pt x="21255" y="21374"/>
                </a:cubicBezTo>
                <a:cubicBezTo>
                  <a:pt x="21289" y="21246"/>
                  <a:pt x="21338" y="21165"/>
                  <a:pt x="21389" y="21186"/>
                </a:cubicBezTo>
                <a:cubicBezTo>
                  <a:pt x="21394" y="21145"/>
                  <a:pt x="21405" y="21067"/>
                  <a:pt x="21405" y="21053"/>
                </a:cubicBezTo>
                <a:cubicBezTo>
                  <a:pt x="21406" y="21023"/>
                  <a:pt x="21427" y="21002"/>
                  <a:pt x="21454" y="20990"/>
                </a:cubicBezTo>
                <a:cubicBezTo>
                  <a:pt x="21466" y="20925"/>
                  <a:pt x="21479" y="20859"/>
                  <a:pt x="21495" y="20789"/>
                </a:cubicBezTo>
                <a:cubicBezTo>
                  <a:pt x="21540" y="20602"/>
                  <a:pt x="21577" y="20328"/>
                  <a:pt x="21577" y="20182"/>
                </a:cubicBezTo>
                <a:cubicBezTo>
                  <a:pt x="21577" y="20121"/>
                  <a:pt x="21583" y="20052"/>
                  <a:pt x="21590" y="19986"/>
                </a:cubicBezTo>
                <a:cubicBezTo>
                  <a:pt x="21580" y="19809"/>
                  <a:pt x="21574" y="19538"/>
                  <a:pt x="21571" y="18930"/>
                </a:cubicBezTo>
                <a:cubicBezTo>
                  <a:pt x="21570" y="18701"/>
                  <a:pt x="21571" y="18649"/>
                  <a:pt x="21571" y="18435"/>
                </a:cubicBezTo>
                <a:cubicBezTo>
                  <a:pt x="21570" y="18406"/>
                  <a:pt x="21571" y="18391"/>
                  <a:pt x="21571" y="18361"/>
                </a:cubicBezTo>
                <a:cubicBezTo>
                  <a:pt x="21562" y="16686"/>
                  <a:pt x="21560" y="15571"/>
                  <a:pt x="21563" y="14690"/>
                </a:cubicBezTo>
                <a:cubicBezTo>
                  <a:pt x="21560" y="13589"/>
                  <a:pt x="21558" y="12250"/>
                  <a:pt x="21558" y="10497"/>
                </a:cubicBezTo>
                <a:cubicBezTo>
                  <a:pt x="21558" y="9766"/>
                  <a:pt x="21560" y="9252"/>
                  <a:pt x="21561" y="8641"/>
                </a:cubicBezTo>
                <a:cubicBezTo>
                  <a:pt x="21559" y="8633"/>
                  <a:pt x="21556" y="8626"/>
                  <a:pt x="21554" y="8614"/>
                </a:cubicBezTo>
                <a:cubicBezTo>
                  <a:pt x="21527" y="8474"/>
                  <a:pt x="21546" y="5700"/>
                  <a:pt x="21573" y="3782"/>
                </a:cubicBezTo>
                <a:cubicBezTo>
                  <a:pt x="21570" y="3777"/>
                  <a:pt x="21567" y="3778"/>
                  <a:pt x="21564" y="3771"/>
                </a:cubicBezTo>
                <a:cubicBezTo>
                  <a:pt x="21551" y="3745"/>
                  <a:pt x="21540" y="3328"/>
                  <a:pt x="21540" y="2842"/>
                </a:cubicBezTo>
                <a:cubicBezTo>
                  <a:pt x="21540" y="2187"/>
                  <a:pt x="21551" y="1976"/>
                  <a:pt x="21590" y="1886"/>
                </a:cubicBezTo>
                <a:cubicBezTo>
                  <a:pt x="21591" y="1844"/>
                  <a:pt x="21592" y="1821"/>
                  <a:pt x="21594" y="1786"/>
                </a:cubicBezTo>
                <a:cubicBezTo>
                  <a:pt x="21584" y="1737"/>
                  <a:pt x="21578" y="1682"/>
                  <a:pt x="21578" y="1615"/>
                </a:cubicBezTo>
                <a:cubicBezTo>
                  <a:pt x="21578" y="1143"/>
                  <a:pt x="21473" y="666"/>
                  <a:pt x="21321" y="382"/>
                </a:cubicBezTo>
                <a:cubicBezTo>
                  <a:pt x="21302" y="377"/>
                  <a:pt x="21280" y="363"/>
                  <a:pt x="21253" y="327"/>
                </a:cubicBezTo>
                <a:cubicBezTo>
                  <a:pt x="21214" y="273"/>
                  <a:pt x="21139" y="201"/>
                  <a:pt x="21087" y="166"/>
                </a:cubicBezTo>
                <a:cubicBezTo>
                  <a:pt x="21035" y="132"/>
                  <a:pt x="20100" y="84"/>
                  <a:pt x="19009" y="60"/>
                </a:cubicBezTo>
                <a:cubicBezTo>
                  <a:pt x="18363" y="46"/>
                  <a:pt x="17868" y="29"/>
                  <a:pt x="17535" y="9"/>
                </a:cubicBezTo>
                <a:cubicBezTo>
                  <a:pt x="17532" y="9"/>
                  <a:pt x="17532" y="9"/>
                  <a:pt x="17530" y="9"/>
                </a:cubicBezTo>
                <a:cubicBezTo>
                  <a:pt x="16154" y="21"/>
                  <a:pt x="14646" y="30"/>
                  <a:pt x="11589" y="36"/>
                </a:cubicBezTo>
                <a:cubicBezTo>
                  <a:pt x="11566" y="37"/>
                  <a:pt x="11558" y="36"/>
                  <a:pt x="11535" y="36"/>
                </a:cubicBezTo>
                <a:cubicBezTo>
                  <a:pt x="11535" y="36"/>
                  <a:pt x="11535" y="36"/>
                  <a:pt x="11535" y="36"/>
                </a:cubicBezTo>
                <a:cubicBezTo>
                  <a:pt x="10932" y="59"/>
                  <a:pt x="9935" y="59"/>
                  <a:pt x="9347" y="35"/>
                </a:cubicBezTo>
                <a:cubicBezTo>
                  <a:pt x="8472" y="35"/>
                  <a:pt x="7669" y="35"/>
                  <a:pt x="6965" y="34"/>
                </a:cubicBezTo>
                <a:lnTo>
                  <a:pt x="6960" y="58"/>
                </a:lnTo>
                <a:lnTo>
                  <a:pt x="6089" y="41"/>
                </a:lnTo>
                <a:cubicBezTo>
                  <a:pt x="6014" y="39"/>
                  <a:pt x="5964" y="35"/>
                  <a:pt x="5894" y="32"/>
                </a:cubicBezTo>
                <a:cubicBezTo>
                  <a:pt x="4416" y="26"/>
                  <a:pt x="3318" y="16"/>
                  <a:pt x="2896" y="0"/>
                </a:cubicBezTo>
                <a:close/>
              </a:path>
            </a:pathLst>
          </a:custGeom>
          <a:ln w="12700">
            <a:miter lim="400000"/>
          </a:ln>
          <a:effectLst>
            <a:outerShdw blurRad="254000" dist="127000" dir="2700000" rotWithShape="0">
              <a:srgbClr val="000000">
                <a:alpha val="50000"/>
              </a:srgbClr>
            </a:outerShdw>
          </a:effectLst>
        </p:spPr>
      </p:pic>
      <p:pic>
        <p:nvPicPr>
          <p:cNvPr id="215" name="05. Underwood_&amp;_Underwood_©_1897_No._088_-_Milan's_cathedral,_Italy.jpg" descr="05. Underwood_&amp;_Underwood_©_1897_No._088_-_Milan's_cathedral,_Italy.jpg"/>
          <p:cNvPicPr>
            <a:picLocks noChangeAspect="1"/>
          </p:cNvPicPr>
          <p:nvPr/>
        </p:nvPicPr>
        <p:blipFill>
          <a:blip r:embed="rId7"/>
          <a:srcRect l="38" r="835" b="1"/>
          <a:stretch>
            <a:fillRect/>
          </a:stretch>
        </p:blipFill>
        <p:spPr>
          <a:xfrm rot="21522206">
            <a:off x="1700158" y="2032959"/>
            <a:ext cx="8359510" cy="4109053"/>
          </a:xfrm>
          <a:custGeom>
            <a:avLst/>
            <a:gdLst/>
            <a:ahLst/>
            <a:cxnLst>
              <a:cxn ang="0">
                <a:pos x="wd2" y="hd2"/>
              </a:cxn>
              <a:cxn ang="5400000">
                <a:pos x="wd2" y="hd2"/>
              </a:cxn>
              <a:cxn ang="10800000">
                <a:pos x="wd2" y="hd2"/>
              </a:cxn>
              <a:cxn ang="16200000">
                <a:pos x="wd2" y="hd2"/>
              </a:cxn>
            </a:cxnLst>
            <a:rect l="0" t="0" r="r" b="b"/>
            <a:pathLst>
              <a:path w="21590" h="21600" extrusionOk="0">
                <a:moveTo>
                  <a:pt x="10669" y="0"/>
                </a:moveTo>
                <a:cubicBezTo>
                  <a:pt x="1375" y="0"/>
                  <a:pt x="993" y="7"/>
                  <a:pt x="866" y="139"/>
                </a:cubicBezTo>
                <a:cubicBezTo>
                  <a:pt x="792" y="216"/>
                  <a:pt x="690" y="313"/>
                  <a:pt x="637" y="355"/>
                </a:cubicBezTo>
                <a:cubicBezTo>
                  <a:pt x="585" y="397"/>
                  <a:pt x="518" y="462"/>
                  <a:pt x="489" y="500"/>
                </a:cubicBezTo>
                <a:cubicBezTo>
                  <a:pt x="459" y="538"/>
                  <a:pt x="394" y="588"/>
                  <a:pt x="345" y="609"/>
                </a:cubicBezTo>
                <a:cubicBezTo>
                  <a:pt x="295" y="630"/>
                  <a:pt x="198" y="722"/>
                  <a:pt x="131" y="814"/>
                </a:cubicBezTo>
                <a:lnTo>
                  <a:pt x="9" y="981"/>
                </a:lnTo>
                <a:lnTo>
                  <a:pt x="1" y="11291"/>
                </a:lnTo>
                <a:lnTo>
                  <a:pt x="0" y="12122"/>
                </a:lnTo>
                <a:cubicBezTo>
                  <a:pt x="6" y="13643"/>
                  <a:pt x="14" y="14685"/>
                  <a:pt x="23" y="14706"/>
                </a:cubicBezTo>
                <a:cubicBezTo>
                  <a:pt x="40" y="14743"/>
                  <a:pt x="65" y="16090"/>
                  <a:pt x="78" y="17700"/>
                </a:cubicBezTo>
                <a:cubicBezTo>
                  <a:pt x="91" y="19309"/>
                  <a:pt x="110" y="20707"/>
                  <a:pt x="120" y="20806"/>
                </a:cubicBezTo>
                <a:cubicBezTo>
                  <a:pt x="130" y="20906"/>
                  <a:pt x="154" y="21125"/>
                  <a:pt x="175" y="21293"/>
                </a:cubicBezTo>
                <a:lnTo>
                  <a:pt x="213" y="21600"/>
                </a:lnTo>
                <a:lnTo>
                  <a:pt x="9197" y="21600"/>
                </a:lnTo>
                <a:cubicBezTo>
                  <a:pt x="16542" y="21600"/>
                  <a:pt x="18400" y="21583"/>
                  <a:pt x="18393" y="21511"/>
                </a:cubicBezTo>
                <a:cubicBezTo>
                  <a:pt x="18387" y="21440"/>
                  <a:pt x="18667" y="21407"/>
                  <a:pt x="19644" y="21364"/>
                </a:cubicBezTo>
                <a:cubicBezTo>
                  <a:pt x="20336" y="21333"/>
                  <a:pt x="20987" y="21275"/>
                  <a:pt x="21090" y="21233"/>
                </a:cubicBezTo>
                <a:cubicBezTo>
                  <a:pt x="21317" y="21140"/>
                  <a:pt x="21461" y="20906"/>
                  <a:pt x="21541" y="20498"/>
                </a:cubicBezTo>
                <a:cubicBezTo>
                  <a:pt x="21597" y="20218"/>
                  <a:pt x="21600" y="19956"/>
                  <a:pt x="21576" y="17519"/>
                </a:cubicBezTo>
                <a:cubicBezTo>
                  <a:pt x="21562" y="16049"/>
                  <a:pt x="21546" y="14618"/>
                  <a:pt x="21541" y="14340"/>
                </a:cubicBezTo>
                <a:cubicBezTo>
                  <a:pt x="21528" y="13567"/>
                  <a:pt x="21491" y="10196"/>
                  <a:pt x="21469" y="7659"/>
                </a:cubicBezTo>
                <a:cubicBezTo>
                  <a:pt x="21458" y="6407"/>
                  <a:pt x="21442" y="5192"/>
                  <a:pt x="21433" y="4960"/>
                </a:cubicBezTo>
                <a:cubicBezTo>
                  <a:pt x="21423" y="4710"/>
                  <a:pt x="21431" y="4497"/>
                  <a:pt x="21454" y="4442"/>
                </a:cubicBezTo>
                <a:cubicBezTo>
                  <a:pt x="21475" y="4390"/>
                  <a:pt x="21479" y="4330"/>
                  <a:pt x="21461" y="4308"/>
                </a:cubicBezTo>
                <a:cubicBezTo>
                  <a:pt x="21444" y="4287"/>
                  <a:pt x="21426" y="3495"/>
                  <a:pt x="21422" y="2549"/>
                </a:cubicBezTo>
                <a:cubicBezTo>
                  <a:pt x="21415" y="961"/>
                  <a:pt x="21407" y="607"/>
                  <a:pt x="21362" y="163"/>
                </a:cubicBezTo>
                <a:lnTo>
                  <a:pt x="21345" y="0"/>
                </a:lnTo>
                <a:lnTo>
                  <a:pt x="10882" y="0"/>
                </a:lnTo>
                <a:lnTo>
                  <a:pt x="10669" y="0"/>
                </a:lnTo>
                <a:close/>
              </a:path>
            </a:pathLst>
          </a:custGeom>
          <a:ln w="12700">
            <a:miter lim="400000"/>
          </a:ln>
          <a:effectLst>
            <a:outerShdw blurRad="254000" dist="127000" dir="2700000" rotWithShape="0">
              <a:srgbClr val="000000">
                <a:alpha val="50000"/>
              </a:srgbClr>
            </a:outerShdw>
          </a:effectLst>
        </p:spPr>
      </p:pic>
      <p:pic>
        <p:nvPicPr>
          <p:cNvPr id="216" name="06. ParisExpo50.jpg" descr="06. ParisExpo50.jpg"/>
          <p:cNvPicPr>
            <a:picLocks noChangeAspect="1"/>
          </p:cNvPicPr>
          <p:nvPr/>
        </p:nvPicPr>
        <p:blipFill>
          <a:blip r:embed="rId8"/>
          <a:srcRect l="1127" t="2700" r="1020" b="1058"/>
          <a:stretch>
            <a:fillRect/>
          </a:stretch>
        </p:blipFill>
        <p:spPr>
          <a:xfrm rot="190869">
            <a:off x="1965225" y="1537083"/>
            <a:ext cx="8563942" cy="4522887"/>
          </a:xfrm>
          <a:custGeom>
            <a:avLst/>
            <a:gdLst/>
            <a:ahLst/>
            <a:cxnLst>
              <a:cxn ang="0">
                <a:pos x="wd2" y="hd2"/>
              </a:cxn>
              <a:cxn ang="5400000">
                <a:pos x="wd2" y="hd2"/>
              </a:cxn>
              <a:cxn ang="10800000">
                <a:pos x="wd2" y="hd2"/>
              </a:cxn>
              <a:cxn ang="16200000">
                <a:pos x="wd2" y="hd2"/>
              </a:cxn>
            </a:cxnLst>
            <a:rect l="0" t="0" r="r" b="b"/>
            <a:pathLst>
              <a:path w="21579" h="21600" extrusionOk="0">
                <a:moveTo>
                  <a:pt x="20619" y="0"/>
                </a:moveTo>
                <a:cubicBezTo>
                  <a:pt x="20453" y="26"/>
                  <a:pt x="20132" y="44"/>
                  <a:pt x="19505" y="69"/>
                </a:cubicBezTo>
                <a:cubicBezTo>
                  <a:pt x="19159" y="83"/>
                  <a:pt x="18842" y="91"/>
                  <a:pt x="18601" y="92"/>
                </a:cubicBezTo>
                <a:cubicBezTo>
                  <a:pt x="18364" y="107"/>
                  <a:pt x="18138" y="121"/>
                  <a:pt x="17920" y="133"/>
                </a:cubicBezTo>
                <a:cubicBezTo>
                  <a:pt x="17858" y="182"/>
                  <a:pt x="17722" y="186"/>
                  <a:pt x="17345" y="165"/>
                </a:cubicBezTo>
                <a:cubicBezTo>
                  <a:pt x="17136" y="176"/>
                  <a:pt x="16915" y="187"/>
                  <a:pt x="16691" y="197"/>
                </a:cubicBezTo>
                <a:cubicBezTo>
                  <a:pt x="16665" y="238"/>
                  <a:pt x="16387" y="241"/>
                  <a:pt x="16143" y="224"/>
                </a:cubicBezTo>
                <a:cubicBezTo>
                  <a:pt x="15865" y="237"/>
                  <a:pt x="15489" y="257"/>
                  <a:pt x="15107" y="277"/>
                </a:cubicBezTo>
                <a:cubicBezTo>
                  <a:pt x="15031" y="282"/>
                  <a:pt x="14967" y="286"/>
                  <a:pt x="14890" y="288"/>
                </a:cubicBezTo>
                <a:cubicBezTo>
                  <a:pt x="14703" y="298"/>
                  <a:pt x="14543" y="304"/>
                  <a:pt x="14378" y="313"/>
                </a:cubicBezTo>
                <a:cubicBezTo>
                  <a:pt x="14299" y="318"/>
                  <a:pt x="14150" y="325"/>
                  <a:pt x="14056" y="331"/>
                </a:cubicBezTo>
                <a:cubicBezTo>
                  <a:pt x="13885" y="373"/>
                  <a:pt x="13575" y="387"/>
                  <a:pt x="13388" y="364"/>
                </a:cubicBezTo>
                <a:cubicBezTo>
                  <a:pt x="13176" y="375"/>
                  <a:pt x="13006" y="383"/>
                  <a:pt x="12788" y="394"/>
                </a:cubicBezTo>
                <a:cubicBezTo>
                  <a:pt x="12690" y="439"/>
                  <a:pt x="12514" y="452"/>
                  <a:pt x="12111" y="449"/>
                </a:cubicBezTo>
                <a:cubicBezTo>
                  <a:pt x="11975" y="448"/>
                  <a:pt x="11800" y="451"/>
                  <a:pt x="11629" y="454"/>
                </a:cubicBezTo>
                <a:cubicBezTo>
                  <a:pt x="11078" y="481"/>
                  <a:pt x="10472" y="512"/>
                  <a:pt x="9901" y="541"/>
                </a:cubicBezTo>
                <a:cubicBezTo>
                  <a:pt x="9423" y="571"/>
                  <a:pt x="8984" y="597"/>
                  <a:pt x="8320" y="640"/>
                </a:cubicBezTo>
                <a:cubicBezTo>
                  <a:pt x="7627" y="684"/>
                  <a:pt x="7211" y="700"/>
                  <a:pt x="6942" y="692"/>
                </a:cubicBezTo>
                <a:cubicBezTo>
                  <a:pt x="6730" y="702"/>
                  <a:pt x="6546" y="713"/>
                  <a:pt x="6351" y="724"/>
                </a:cubicBezTo>
                <a:cubicBezTo>
                  <a:pt x="6278" y="763"/>
                  <a:pt x="6145" y="777"/>
                  <a:pt x="5889" y="776"/>
                </a:cubicBezTo>
                <a:cubicBezTo>
                  <a:pt x="5367" y="773"/>
                  <a:pt x="4316" y="823"/>
                  <a:pt x="3923" y="868"/>
                </a:cubicBezTo>
                <a:cubicBezTo>
                  <a:pt x="3771" y="885"/>
                  <a:pt x="3210" y="917"/>
                  <a:pt x="2677" y="938"/>
                </a:cubicBezTo>
                <a:cubicBezTo>
                  <a:pt x="1215" y="995"/>
                  <a:pt x="718" y="1033"/>
                  <a:pt x="565" y="1101"/>
                </a:cubicBezTo>
                <a:cubicBezTo>
                  <a:pt x="489" y="1135"/>
                  <a:pt x="437" y="1154"/>
                  <a:pt x="404" y="1153"/>
                </a:cubicBezTo>
                <a:cubicBezTo>
                  <a:pt x="244" y="1297"/>
                  <a:pt x="72" y="1649"/>
                  <a:pt x="24" y="1955"/>
                </a:cubicBezTo>
                <a:cubicBezTo>
                  <a:pt x="-21" y="2238"/>
                  <a:pt x="-13" y="2893"/>
                  <a:pt x="148" y="11633"/>
                </a:cubicBezTo>
                <a:cubicBezTo>
                  <a:pt x="157" y="12174"/>
                  <a:pt x="174" y="13459"/>
                  <a:pt x="184" y="14488"/>
                </a:cubicBezTo>
                <a:cubicBezTo>
                  <a:pt x="237" y="19860"/>
                  <a:pt x="244" y="20109"/>
                  <a:pt x="361" y="20537"/>
                </a:cubicBezTo>
                <a:cubicBezTo>
                  <a:pt x="400" y="20682"/>
                  <a:pt x="476" y="20805"/>
                  <a:pt x="554" y="20860"/>
                </a:cubicBezTo>
                <a:cubicBezTo>
                  <a:pt x="554" y="20860"/>
                  <a:pt x="554" y="20861"/>
                  <a:pt x="555" y="20860"/>
                </a:cubicBezTo>
                <a:cubicBezTo>
                  <a:pt x="599" y="20829"/>
                  <a:pt x="650" y="20826"/>
                  <a:pt x="669" y="20854"/>
                </a:cubicBezTo>
                <a:cubicBezTo>
                  <a:pt x="703" y="20904"/>
                  <a:pt x="737" y="20947"/>
                  <a:pt x="771" y="20984"/>
                </a:cubicBezTo>
                <a:cubicBezTo>
                  <a:pt x="785" y="20996"/>
                  <a:pt x="799" y="21005"/>
                  <a:pt x="813" y="21018"/>
                </a:cubicBezTo>
                <a:cubicBezTo>
                  <a:pt x="874" y="21073"/>
                  <a:pt x="939" y="21100"/>
                  <a:pt x="1081" y="21108"/>
                </a:cubicBezTo>
                <a:cubicBezTo>
                  <a:pt x="1082" y="21107"/>
                  <a:pt x="1084" y="21107"/>
                  <a:pt x="1085" y="21106"/>
                </a:cubicBezTo>
                <a:cubicBezTo>
                  <a:pt x="1104" y="21084"/>
                  <a:pt x="1190" y="21085"/>
                  <a:pt x="1275" y="21108"/>
                </a:cubicBezTo>
                <a:cubicBezTo>
                  <a:pt x="1277" y="21109"/>
                  <a:pt x="1280" y="21109"/>
                  <a:pt x="1282" y="21110"/>
                </a:cubicBezTo>
                <a:cubicBezTo>
                  <a:pt x="1389" y="21107"/>
                  <a:pt x="1521" y="21102"/>
                  <a:pt x="1694" y="21092"/>
                </a:cubicBezTo>
                <a:cubicBezTo>
                  <a:pt x="1745" y="21049"/>
                  <a:pt x="1877" y="21042"/>
                  <a:pt x="1997" y="21063"/>
                </a:cubicBezTo>
                <a:cubicBezTo>
                  <a:pt x="2273" y="21040"/>
                  <a:pt x="2674" y="21020"/>
                  <a:pt x="3092" y="21002"/>
                </a:cubicBezTo>
                <a:cubicBezTo>
                  <a:pt x="3179" y="20992"/>
                  <a:pt x="3288" y="20987"/>
                  <a:pt x="3402" y="20987"/>
                </a:cubicBezTo>
                <a:cubicBezTo>
                  <a:pt x="3742" y="20974"/>
                  <a:pt x="4032" y="20969"/>
                  <a:pt x="4326" y="20964"/>
                </a:cubicBezTo>
                <a:cubicBezTo>
                  <a:pt x="4446" y="20952"/>
                  <a:pt x="4593" y="20941"/>
                  <a:pt x="4785" y="20935"/>
                </a:cubicBezTo>
                <a:cubicBezTo>
                  <a:pt x="5163" y="20924"/>
                  <a:pt x="5541" y="20903"/>
                  <a:pt x="5624" y="20888"/>
                </a:cubicBezTo>
                <a:cubicBezTo>
                  <a:pt x="5724" y="20871"/>
                  <a:pt x="5763" y="20882"/>
                  <a:pt x="5804" y="20959"/>
                </a:cubicBezTo>
                <a:cubicBezTo>
                  <a:pt x="5802" y="20909"/>
                  <a:pt x="5812" y="20888"/>
                  <a:pt x="5832" y="20874"/>
                </a:cubicBezTo>
                <a:cubicBezTo>
                  <a:pt x="5864" y="20850"/>
                  <a:pt x="5893" y="20864"/>
                  <a:pt x="5918" y="20907"/>
                </a:cubicBezTo>
                <a:cubicBezTo>
                  <a:pt x="5942" y="20849"/>
                  <a:pt x="6002" y="20836"/>
                  <a:pt x="6125" y="20823"/>
                </a:cubicBezTo>
                <a:cubicBezTo>
                  <a:pt x="6164" y="20819"/>
                  <a:pt x="6197" y="20821"/>
                  <a:pt x="6225" y="20824"/>
                </a:cubicBezTo>
                <a:cubicBezTo>
                  <a:pt x="6236" y="20826"/>
                  <a:pt x="6242" y="20829"/>
                  <a:pt x="6251" y="20831"/>
                </a:cubicBezTo>
                <a:cubicBezTo>
                  <a:pt x="6268" y="20835"/>
                  <a:pt x="6284" y="20840"/>
                  <a:pt x="6295" y="20847"/>
                </a:cubicBezTo>
                <a:cubicBezTo>
                  <a:pt x="6298" y="20849"/>
                  <a:pt x="6301" y="20851"/>
                  <a:pt x="6304" y="20854"/>
                </a:cubicBezTo>
                <a:cubicBezTo>
                  <a:pt x="6307" y="20856"/>
                  <a:pt x="6310" y="20859"/>
                  <a:pt x="6312" y="20862"/>
                </a:cubicBezTo>
                <a:cubicBezTo>
                  <a:pt x="6314" y="20865"/>
                  <a:pt x="6317" y="20869"/>
                  <a:pt x="6318" y="20872"/>
                </a:cubicBezTo>
                <a:cubicBezTo>
                  <a:pt x="6320" y="20876"/>
                  <a:pt x="6320" y="20879"/>
                  <a:pt x="6320" y="20883"/>
                </a:cubicBezTo>
                <a:cubicBezTo>
                  <a:pt x="6321" y="20887"/>
                  <a:pt x="6322" y="20892"/>
                  <a:pt x="6322" y="20896"/>
                </a:cubicBezTo>
                <a:cubicBezTo>
                  <a:pt x="6321" y="20900"/>
                  <a:pt x="6320" y="20902"/>
                  <a:pt x="6319" y="20906"/>
                </a:cubicBezTo>
                <a:cubicBezTo>
                  <a:pt x="6318" y="20911"/>
                  <a:pt x="6317" y="20917"/>
                  <a:pt x="6314" y="20923"/>
                </a:cubicBezTo>
                <a:cubicBezTo>
                  <a:pt x="6321" y="20935"/>
                  <a:pt x="6327" y="20950"/>
                  <a:pt x="6333" y="20967"/>
                </a:cubicBezTo>
                <a:cubicBezTo>
                  <a:pt x="6334" y="20960"/>
                  <a:pt x="6336" y="20955"/>
                  <a:pt x="6338" y="20948"/>
                </a:cubicBezTo>
                <a:cubicBezTo>
                  <a:pt x="6340" y="20926"/>
                  <a:pt x="6346" y="20907"/>
                  <a:pt x="6354" y="20898"/>
                </a:cubicBezTo>
                <a:cubicBezTo>
                  <a:pt x="6354" y="20897"/>
                  <a:pt x="6357" y="20898"/>
                  <a:pt x="6357" y="20898"/>
                </a:cubicBezTo>
                <a:cubicBezTo>
                  <a:pt x="6369" y="20873"/>
                  <a:pt x="6382" y="20852"/>
                  <a:pt x="6403" y="20838"/>
                </a:cubicBezTo>
                <a:cubicBezTo>
                  <a:pt x="6487" y="20779"/>
                  <a:pt x="6724" y="20792"/>
                  <a:pt x="6869" y="20840"/>
                </a:cubicBezTo>
                <a:cubicBezTo>
                  <a:pt x="7463" y="20796"/>
                  <a:pt x="8645" y="20732"/>
                  <a:pt x="10934" y="20623"/>
                </a:cubicBezTo>
                <a:cubicBezTo>
                  <a:pt x="11324" y="20605"/>
                  <a:pt x="12189" y="20560"/>
                  <a:pt x="12855" y="20526"/>
                </a:cubicBezTo>
                <a:cubicBezTo>
                  <a:pt x="13522" y="20491"/>
                  <a:pt x="14448" y="20446"/>
                  <a:pt x="14915" y="20425"/>
                </a:cubicBezTo>
                <a:cubicBezTo>
                  <a:pt x="15381" y="20403"/>
                  <a:pt x="15926" y="20375"/>
                  <a:pt x="16126" y="20361"/>
                </a:cubicBezTo>
                <a:cubicBezTo>
                  <a:pt x="16326" y="20347"/>
                  <a:pt x="16926" y="20319"/>
                  <a:pt x="17459" y="20298"/>
                </a:cubicBezTo>
                <a:cubicBezTo>
                  <a:pt x="17992" y="20277"/>
                  <a:pt x="18538" y="20247"/>
                  <a:pt x="18671" y="20230"/>
                </a:cubicBezTo>
                <a:cubicBezTo>
                  <a:pt x="18804" y="20214"/>
                  <a:pt x="19381" y="20181"/>
                  <a:pt x="19952" y="20158"/>
                </a:cubicBezTo>
                <a:cubicBezTo>
                  <a:pt x="20711" y="20128"/>
                  <a:pt x="21022" y="20092"/>
                  <a:pt x="21106" y="20026"/>
                </a:cubicBezTo>
                <a:cubicBezTo>
                  <a:pt x="21147" y="19994"/>
                  <a:pt x="21180" y="19976"/>
                  <a:pt x="21206" y="19970"/>
                </a:cubicBezTo>
                <a:cubicBezTo>
                  <a:pt x="21212" y="19963"/>
                  <a:pt x="21218" y="19957"/>
                  <a:pt x="21225" y="19950"/>
                </a:cubicBezTo>
                <a:cubicBezTo>
                  <a:pt x="21340" y="19832"/>
                  <a:pt x="21423" y="19682"/>
                  <a:pt x="21486" y="19478"/>
                </a:cubicBezTo>
                <a:lnTo>
                  <a:pt x="21579" y="19180"/>
                </a:lnTo>
                <a:lnTo>
                  <a:pt x="21566" y="17182"/>
                </a:lnTo>
                <a:cubicBezTo>
                  <a:pt x="21559" y="16083"/>
                  <a:pt x="21550" y="15107"/>
                  <a:pt x="21544" y="15015"/>
                </a:cubicBezTo>
                <a:cubicBezTo>
                  <a:pt x="21534" y="14866"/>
                  <a:pt x="21520" y="14010"/>
                  <a:pt x="21476" y="10879"/>
                </a:cubicBezTo>
                <a:cubicBezTo>
                  <a:pt x="21468" y="10355"/>
                  <a:pt x="21444" y="8568"/>
                  <a:pt x="21423" y="6907"/>
                </a:cubicBezTo>
                <a:cubicBezTo>
                  <a:pt x="21354" y="1513"/>
                  <a:pt x="21341" y="1041"/>
                  <a:pt x="21257" y="732"/>
                </a:cubicBezTo>
                <a:cubicBezTo>
                  <a:pt x="21135" y="281"/>
                  <a:pt x="20908" y="26"/>
                  <a:pt x="20619" y="0"/>
                </a:cubicBezTo>
                <a:close/>
                <a:moveTo>
                  <a:pt x="6310" y="21481"/>
                </a:moveTo>
                <a:cubicBezTo>
                  <a:pt x="6301" y="21499"/>
                  <a:pt x="6292" y="21519"/>
                  <a:pt x="6279" y="21535"/>
                </a:cubicBezTo>
                <a:cubicBezTo>
                  <a:pt x="6279" y="21535"/>
                  <a:pt x="6278" y="21534"/>
                  <a:pt x="6278" y="21535"/>
                </a:cubicBezTo>
                <a:cubicBezTo>
                  <a:pt x="6285" y="21554"/>
                  <a:pt x="6291" y="21574"/>
                  <a:pt x="6296" y="21599"/>
                </a:cubicBezTo>
                <a:cubicBezTo>
                  <a:pt x="6296" y="21599"/>
                  <a:pt x="6296" y="21600"/>
                  <a:pt x="6296" y="21600"/>
                </a:cubicBezTo>
                <a:cubicBezTo>
                  <a:pt x="6301" y="21593"/>
                  <a:pt x="6306" y="21587"/>
                  <a:pt x="6312" y="21581"/>
                </a:cubicBezTo>
                <a:cubicBezTo>
                  <a:pt x="6312" y="21566"/>
                  <a:pt x="6312" y="21553"/>
                  <a:pt x="6313" y="21535"/>
                </a:cubicBezTo>
                <a:cubicBezTo>
                  <a:pt x="6312" y="21517"/>
                  <a:pt x="6311" y="21506"/>
                  <a:pt x="6310" y="21481"/>
                </a:cubicBezTo>
                <a:close/>
              </a:path>
            </a:pathLst>
          </a:custGeom>
          <a:ln w="12700">
            <a:miter lim="400000"/>
          </a:ln>
          <a:effectLst>
            <a:outerShdw blurRad="254000" dist="127000" dir="2700000" rotWithShape="0">
              <a:srgbClr val="000000">
                <a:alpha val="50000"/>
              </a:srgbClr>
            </a:outerShdw>
          </a:effectLst>
        </p:spPr>
      </p:pic>
      <p:pic>
        <p:nvPicPr>
          <p:cNvPr id="217" name="07. Piccadilly (1909, LoC 3c23700v).jpg" descr="07. Piccadilly (1909, LoC 3c23700v).jpg"/>
          <p:cNvPicPr>
            <a:picLocks noChangeAspect="1"/>
          </p:cNvPicPr>
          <p:nvPr/>
        </p:nvPicPr>
        <p:blipFill>
          <a:blip r:embed="rId9"/>
          <a:srcRect l="3533" t="21096" r="4232" b="21336"/>
          <a:stretch>
            <a:fillRect/>
          </a:stretch>
        </p:blipFill>
        <p:spPr>
          <a:xfrm rot="21490695">
            <a:off x="2092130" y="1458474"/>
            <a:ext cx="8317843" cy="4228272"/>
          </a:xfrm>
          <a:custGeom>
            <a:avLst/>
            <a:gdLst/>
            <a:ahLst/>
            <a:cxnLst>
              <a:cxn ang="0">
                <a:pos x="wd2" y="hd2"/>
              </a:cxn>
              <a:cxn ang="5400000">
                <a:pos x="wd2" y="hd2"/>
              </a:cxn>
              <a:cxn ang="10800000">
                <a:pos x="wd2" y="hd2"/>
              </a:cxn>
              <a:cxn ang="16200000">
                <a:pos x="wd2" y="hd2"/>
              </a:cxn>
            </a:cxnLst>
            <a:rect l="0" t="0" r="r" b="b"/>
            <a:pathLst>
              <a:path w="21592" h="21563" extrusionOk="0">
                <a:moveTo>
                  <a:pt x="19295" y="3"/>
                </a:moveTo>
                <a:cubicBezTo>
                  <a:pt x="18365" y="12"/>
                  <a:pt x="17245" y="43"/>
                  <a:pt x="16415" y="93"/>
                </a:cubicBezTo>
                <a:cubicBezTo>
                  <a:pt x="16100" y="111"/>
                  <a:pt x="14992" y="145"/>
                  <a:pt x="13952" y="168"/>
                </a:cubicBezTo>
                <a:cubicBezTo>
                  <a:pt x="12912" y="191"/>
                  <a:pt x="10919" y="242"/>
                  <a:pt x="9522" y="281"/>
                </a:cubicBezTo>
                <a:cubicBezTo>
                  <a:pt x="8125" y="319"/>
                  <a:pt x="6158" y="369"/>
                  <a:pt x="5150" y="392"/>
                </a:cubicBezTo>
                <a:cubicBezTo>
                  <a:pt x="302" y="501"/>
                  <a:pt x="383" y="494"/>
                  <a:pt x="207" y="816"/>
                </a:cubicBezTo>
                <a:cubicBezTo>
                  <a:pt x="-3" y="1201"/>
                  <a:pt x="-7" y="1270"/>
                  <a:pt x="3" y="4446"/>
                </a:cubicBezTo>
                <a:cubicBezTo>
                  <a:pt x="8" y="6056"/>
                  <a:pt x="21" y="8067"/>
                  <a:pt x="31" y="8913"/>
                </a:cubicBezTo>
                <a:cubicBezTo>
                  <a:pt x="42" y="9760"/>
                  <a:pt x="59" y="12462"/>
                  <a:pt x="70" y="14919"/>
                </a:cubicBezTo>
                <a:cubicBezTo>
                  <a:pt x="91" y="19463"/>
                  <a:pt x="105" y="20300"/>
                  <a:pt x="168" y="20782"/>
                </a:cubicBezTo>
                <a:cubicBezTo>
                  <a:pt x="211" y="21109"/>
                  <a:pt x="363" y="21424"/>
                  <a:pt x="524" y="21524"/>
                </a:cubicBezTo>
                <a:cubicBezTo>
                  <a:pt x="639" y="21594"/>
                  <a:pt x="4236" y="21566"/>
                  <a:pt x="5474" y="21485"/>
                </a:cubicBezTo>
                <a:cubicBezTo>
                  <a:pt x="5779" y="21465"/>
                  <a:pt x="7643" y="21415"/>
                  <a:pt x="9618" y="21374"/>
                </a:cubicBezTo>
                <a:cubicBezTo>
                  <a:pt x="11592" y="21333"/>
                  <a:pt x="13388" y="21283"/>
                  <a:pt x="13608" y="21263"/>
                </a:cubicBezTo>
                <a:cubicBezTo>
                  <a:pt x="13829" y="21243"/>
                  <a:pt x="15220" y="21206"/>
                  <a:pt x="16701" y="21181"/>
                </a:cubicBezTo>
                <a:cubicBezTo>
                  <a:pt x="18182" y="21155"/>
                  <a:pt x="19789" y="21110"/>
                  <a:pt x="20273" y="21082"/>
                </a:cubicBezTo>
                <a:cubicBezTo>
                  <a:pt x="21273" y="21025"/>
                  <a:pt x="21345" y="20986"/>
                  <a:pt x="21505" y="20416"/>
                </a:cubicBezTo>
                <a:cubicBezTo>
                  <a:pt x="21590" y="20115"/>
                  <a:pt x="21593" y="20047"/>
                  <a:pt x="21591" y="18282"/>
                </a:cubicBezTo>
                <a:cubicBezTo>
                  <a:pt x="21591" y="17278"/>
                  <a:pt x="21573" y="14311"/>
                  <a:pt x="21553" y="11690"/>
                </a:cubicBezTo>
                <a:cubicBezTo>
                  <a:pt x="21533" y="9068"/>
                  <a:pt x="21506" y="5623"/>
                  <a:pt x="21494" y="4033"/>
                </a:cubicBezTo>
                <a:cubicBezTo>
                  <a:pt x="21481" y="2444"/>
                  <a:pt x="21455" y="1018"/>
                  <a:pt x="21434" y="866"/>
                </a:cubicBezTo>
                <a:cubicBezTo>
                  <a:pt x="21380" y="463"/>
                  <a:pt x="21229" y="147"/>
                  <a:pt x="21042" y="47"/>
                </a:cubicBezTo>
                <a:cubicBezTo>
                  <a:pt x="20967" y="7"/>
                  <a:pt x="20226" y="-6"/>
                  <a:pt x="19295" y="3"/>
                </a:cubicBezTo>
                <a:close/>
              </a:path>
            </a:pathLst>
          </a:custGeom>
          <a:ln w="12700">
            <a:miter lim="400000"/>
          </a:ln>
          <a:effectLst>
            <a:outerShdw blurRad="254000" dist="127000" dir="2700000" rotWithShape="0">
              <a:srgbClr val="000000">
                <a:alpha val="50000"/>
              </a:srgbClr>
            </a:outerShdw>
          </a:effectLst>
        </p:spPr>
      </p:pic>
      <p:pic>
        <p:nvPicPr>
          <p:cNvPr id="218" name="08. Crystal Palace (1851, Fe100961).jpg" descr="08. Crystal Palace (1851, Fe100961).jpg"/>
          <p:cNvPicPr>
            <a:picLocks noChangeAspect="1"/>
          </p:cNvPicPr>
          <p:nvPr/>
        </p:nvPicPr>
        <p:blipFill>
          <a:blip r:embed="rId10"/>
          <a:stretch>
            <a:fillRect/>
          </a:stretch>
        </p:blipFill>
        <p:spPr>
          <a:xfrm rot="6874">
            <a:off x="2446429" y="1395301"/>
            <a:ext cx="8048082" cy="3873140"/>
          </a:xfrm>
          <a:prstGeom prst="rect">
            <a:avLst/>
          </a:prstGeom>
          <a:ln w="12700">
            <a:miter lim="400000"/>
          </a:ln>
          <a:effectLst>
            <a:outerShdw blurRad="254000" dist="127000" dir="2700000" rotWithShape="0">
              <a:srgbClr val="000000">
                <a:alpha val="50000"/>
              </a:srgbClr>
            </a:outerShdw>
          </a:effectLst>
        </p:spPr>
      </p:pic>
      <p:pic>
        <p:nvPicPr>
          <p:cNvPr id="219" name="09. The_great_Statue_of_Liberty_on_Bedloe's_Island,_New_York_Harbor,_U.S.A,_from_Robert_N._Dennis_collection_of_stereoscopic_views.png" descr="09. The_great_Statue_of_Liberty_on_Bedloe's_Island,_New_York_Harbor,_U.S.A,_from_Robert_N._Dennis_collection_of_stereoscopic_views.png"/>
          <p:cNvPicPr>
            <a:picLocks noChangeAspect="1"/>
          </p:cNvPicPr>
          <p:nvPr/>
        </p:nvPicPr>
        <p:blipFill>
          <a:blip r:embed="rId11"/>
          <a:srcRect l="800" t="1671" r="748" b="1507"/>
          <a:stretch>
            <a:fillRect/>
          </a:stretch>
        </p:blipFill>
        <p:spPr>
          <a:xfrm rot="233494">
            <a:off x="2160688" y="1531638"/>
            <a:ext cx="8055693" cy="3958197"/>
          </a:xfrm>
          <a:custGeom>
            <a:avLst/>
            <a:gdLst/>
            <a:ahLst/>
            <a:cxnLst>
              <a:cxn ang="0">
                <a:pos x="wd2" y="hd2"/>
              </a:cxn>
              <a:cxn ang="5400000">
                <a:pos x="wd2" y="hd2"/>
              </a:cxn>
              <a:cxn ang="10800000">
                <a:pos x="wd2" y="hd2"/>
              </a:cxn>
              <a:cxn ang="16200000">
                <a:pos x="wd2" y="hd2"/>
              </a:cxn>
            </a:cxnLst>
            <a:rect l="0" t="0" r="r" b="b"/>
            <a:pathLst>
              <a:path w="21534" h="21566" extrusionOk="0">
                <a:moveTo>
                  <a:pt x="1303" y="1"/>
                </a:moveTo>
                <a:cubicBezTo>
                  <a:pt x="457" y="-3"/>
                  <a:pt x="393" y="5"/>
                  <a:pt x="289" y="130"/>
                </a:cubicBezTo>
                <a:cubicBezTo>
                  <a:pt x="227" y="204"/>
                  <a:pt x="150" y="371"/>
                  <a:pt x="116" y="501"/>
                </a:cubicBezTo>
                <a:cubicBezTo>
                  <a:pt x="58" y="728"/>
                  <a:pt x="55" y="1137"/>
                  <a:pt x="45" y="9411"/>
                </a:cubicBezTo>
                <a:cubicBezTo>
                  <a:pt x="39" y="14181"/>
                  <a:pt x="44" y="18069"/>
                  <a:pt x="57" y="18053"/>
                </a:cubicBezTo>
                <a:cubicBezTo>
                  <a:pt x="70" y="18036"/>
                  <a:pt x="105" y="18099"/>
                  <a:pt x="135" y="18191"/>
                </a:cubicBezTo>
                <a:cubicBezTo>
                  <a:pt x="187" y="18352"/>
                  <a:pt x="185" y="18361"/>
                  <a:pt x="110" y="18431"/>
                </a:cubicBezTo>
                <a:cubicBezTo>
                  <a:pt x="37" y="18499"/>
                  <a:pt x="29" y="18553"/>
                  <a:pt x="10" y="19149"/>
                </a:cubicBezTo>
                <a:cubicBezTo>
                  <a:pt x="-21" y="20070"/>
                  <a:pt x="25" y="20728"/>
                  <a:pt x="138" y="20968"/>
                </a:cubicBezTo>
                <a:cubicBezTo>
                  <a:pt x="192" y="21083"/>
                  <a:pt x="217" y="21188"/>
                  <a:pt x="201" y="21240"/>
                </a:cubicBezTo>
                <a:cubicBezTo>
                  <a:pt x="184" y="21297"/>
                  <a:pt x="192" y="21311"/>
                  <a:pt x="227" y="21284"/>
                </a:cubicBezTo>
                <a:cubicBezTo>
                  <a:pt x="255" y="21262"/>
                  <a:pt x="290" y="21269"/>
                  <a:pt x="306" y="21300"/>
                </a:cubicBezTo>
                <a:cubicBezTo>
                  <a:pt x="321" y="21332"/>
                  <a:pt x="2462" y="21373"/>
                  <a:pt x="5063" y="21393"/>
                </a:cubicBezTo>
                <a:cubicBezTo>
                  <a:pt x="11705" y="21444"/>
                  <a:pt x="18231" y="21515"/>
                  <a:pt x="18243" y="21536"/>
                </a:cubicBezTo>
                <a:cubicBezTo>
                  <a:pt x="18278" y="21597"/>
                  <a:pt x="20898" y="21557"/>
                  <a:pt x="21047" y="21494"/>
                </a:cubicBezTo>
                <a:cubicBezTo>
                  <a:pt x="21370" y="21356"/>
                  <a:pt x="21478" y="21017"/>
                  <a:pt x="21462" y="20185"/>
                </a:cubicBezTo>
                <a:cubicBezTo>
                  <a:pt x="21456" y="19872"/>
                  <a:pt x="21440" y="19601"/>
                  <a:pt x="21425" y="19582"/>
                </a:cubicBezTo>
                <a:cubicBezTo>
                  <a:pt x="21411" y="19564"/>
                  <a:pt x="21413" y="19514"/>
                  <a:pt x="21430" y="19471"/>
                </a:cubicBezTo>
                <a:cubicBezTo>
                  <a:pt x="21448" y="19425"/>
                  <a:pt x="21469" y="16619"/>
                  <a:pt x="21481" y="12538"/>
                </a:cubicBezTo>
                <a:cubicBezTo>
                  <a:pt x="21493" y="8768"/>
                  <a:pt x="21510" y="4921"/>
                  <a:pt x="21521" y="3991"/>
                </a:cubicBezTo>
                <a:cubicBezTo>
                  <a:pt x="21535" y="2685"/>
                  <a:pt x="21530" y="2276"/>
                  <a:pt x="21498" y="2198"/>
                </a:cubicBezTo>
                <a:cubicBezTo>
                  <a:pt x="21467" y="2122"/>
                  <a:pt x="21467" y="2079"/>
                  <a:pt x="21495" y="2020"/>
                </a:cubicBezTo>
                <a:cubicBezTo>
                  <a:pt x="21579" y="1850"/>
                  <a:pt x="21516" y="793"/>
                  <a:pt x="21407" y="523"/>
                </a:cubicBezTo>
                <a:cubicBezTo>
                  <a:pt x="21375" y="445"/>
                  <a:pt x="21298" y="324"/>
                  <a:pt x="21236" y="255"/>
                </a:cubicBezTo>
                <a:cubicBezTo>
                  <a:pt x="21129" y="136"/>
                  <a:pt x="21000" y="130"/>
                  <a:pt x="18644" y="120"/>
                </a:cubicBezTo>
                <a:cubicBezTo>
                  <a:pt x="17280" y="114"/>
                  <a:pt x="13024" y="86"/>
                  <a:pt x="9185" y="58"/>
                </a:cubicBezTo>
                <a:cubicBezTo>
                  <a:pt x="5347" y="29"/>
                  <a:pt x="1800" y="4"/>
                  <a:pt x="1303" y="1"/>
                </a:cubicBezTo>
                <a:close/>
              </a:path>
            </a:pathLst>
          </a:custGeom>
          <a:ln w="12700">
            <a:miter lim="400000"/>
          </a:ln>
          <a:effectLst>
            <a:outerShdw blurRad="254000" dist="127000" dir="2700000" rotWithShape="0">
              <a:srgbClr val="000000">
                <a:alpha val="50000"/>
              </a:srgbClr>
            </a:outerShdw>
          </a:effectLst>
        </p:spPr>
      </p:pic>
      <p:pic>
        <p:nvPicPr>
          <p:cNvPr id="220" name="10. East_River_bridge,_N.Y_(NYPL_b11708026-G91F173_016F).jpg" descr="10. East_River_bridge,_N.Y_(NYPL_b11708026-G91F173_016F).jpg"/>
          <p:cNvPicPr>
            <a:picLocks noChangeAspect="1"/>
          </p:cNvPicPr>
          <p:nvPr/>
        </p:nvPicPr>
        <p:blipFill>
          <a:blip r:embed="rId12"/>
          <a:srcRect l="6791" t="8106" r="7593" b="17749"/>
          <a:stretch>
            <a:fillRect/>
          </a:stretch>
        </p:blipFill>
        <p:spPr>
          <a:xfrm rot="430638">
            <a:off x="2486684" y="1246569"/>
            <a:ext cx="7972833" cy="4005224"/>
          </a:xfrm>
          <a:custGeom>
            <a:avLst/>
            <a:gdLst/>
            <a:ahLst/>
            <a:cxnLst>
              <a:cxn ang="0">
                <a:pos x="wd2" y="hd2"/>
              </a:cxn>
              <a:cxn ang="5400000">
                <a:pos x="wd2" y="hd2"/>
              </a:cxn>
              <a:cxn ang="10800000">
                <a:pos x="wd2" y="hd2"/>
              </a:cxn>
              <a:cxn ang="16200000">
                <a:pos x="wd2" y="hd2"/>
              </a:cxn>
            </a:cxnLst>
            <a:rect l="0" t="0" r="r" b="b"/>
            <a:pathLst>
              <a:path w="21596" h="21558" extrusionOk="0">
                <a:moveTo>
                  <a:pt x="17154" y="1"/>
                </a:moveTo>
                <a:cubicBezTo>
                  <a:pt x="11436" y="-7"/>
                  <a:pt x="648" y="66"/>
                  <a:pt x="505" y="140"/>
                </a:cubicBezTo>
                <a:cubicBezTo>
                  <a:pt x="320" y="236"/>
                  <a:pt x="129" y="605"/>
                  <a:pt x="62" y="998"/>
                </a:cubicBezTo>
                <a:cubicBezTo>
                  <a:pt x="21" y="1238"/>
                  <a:pt x="10" y="3065"/>
                  <a:pt x="2" y="10486"/>
                </a:cubicBezTo>
                <a:cubicBezTo>
                  <a:pt x="-4" y="15670"/>
                  <a:pt x="7" y="19894"/>
                  <a:pt x="26" y="20176"/>
                </a:cubicBezTo>
                <a:cubicBezTo>
                  <a:pt x="86" y="21061"/>
                  <a:pt x="197" y="21345"/>
                  <a:pt x="549" y="21518"/>
                </a:cubicBezTo>
                <a:cubicBezTo>
                  <a:pt x="703" y="21593"/>
                  <a:pt x="20629" y="21552"/>
                  <a:pt x="20945" y="21476"/>
                </a:cubicBezTo>
                <a:cubicBezTo>
                  <a:pt x="21265" y="21398"/>
                  <a:pt x="21479" y="20993"/>
                  <a:pt x="21539" y="20354"/>
                </a:cubicBezTo>
                <a:cubicBezTo>
                  <a:pt x="21558" y="20141"/>
                  <a:pt x="21578" y="15860"/>
                  <a:pt x="21585" y="10523"/>
                </a:cubicBezTo>
                <a:lnTo>
                  <a:pt x="21596" y="1070"/>
                </a:lnTo>
                <a:lnTo>
                  <a:pt x="21514" y="758"/>
                </a:lnTo>
                <a:cubicBezTo>
                  <a:pt x="21371" y="219"/>
                  <a:pt x="21237" y="114"/>
                  <a:pt x="20600" y="38"/>
                </a:cubicBezTo>
                <a:cubicBezTo>
                  <a:pt x="20402" y="15"/>
                  <a:pt x="19060" y="3"/>
                  <a:pt x="17154" y="1"/>
                </a:cubicBezTo>
                <a:close/>
              </a:path>
            </a:pathLst>
          </a:custGeom>
          <a:ln w="12700">
            <a:miter lim="400000"/>
          </a:ln>
          <a:effectLst>
            <a:outerShdw blurRad="254000" dist="127000" dir="2700000" rotWithShape="0">
              <a:srgbClr val="000000">
                <a:alpha val="50000"/>
              </a:srgbClr>
            </a:outerShdw>
          </a:effectLst>
        </p:spPr>
      </p:pic>
      <p:pic>
        <p:nvPicPr>
          <p:cNvPr id="221" name="11. WhiteHouse.png" descr="11. WhiteHouse.png"/>
          <p:cNvPicPr>
            <a:picLocks noChangeAspect="1"/>
          </p:cNvPicPr>
          <p:nvPr/>
        </p:nvPicPr>
        <p:blipFill>
          <a:blip r:embed="rId13"/>
          <a:srcRect l="2905" t="3740" r="1919" b="4752"/>
          <a:stretch>
            <a:fillRect/>
          </a:stretch>
        </p:blipFill>
        <p:spPr>
          <a:xfrm>
            <a:off x="2250355" y="1238276"/>
            <a:ext cx="8083346" cy="4025752"/>
          </a:xfrm>
          <a:custGeom>
            <a:avLst/>
            <a:gdLst/>
            <a:ahLst/>
            <a:cxnLst>
              <a:cxn ang="0">
                <a:pos x="wd2" y="hd2"/>
              </a:cxn>
              <a:cxn ang="5400000">
                <a:pos x="wd2" y="hd2"/>
              </a:cxn>
              <a:cxn ang="10800000">
                <a:pos x="wd2" y="hd2"/>
              </a:cxn>
              <a:cxn ang="16200000">
                <a:pos x="wd2" y="hd2"/>
              </a:cxn>
            </a:cxnLst>
            <a:rect l="0" t="0" r="r" b="b"/>
            <a:pathLst>
              <a:path w="21579" h="21594" extrusionOk="0">
                <a:moveTo>
                  <a:pt x="18867" y="0"/>
                </a:moveTo>
                <a:cubicBezTo>
                  <a:pt x="17723" y="3"/>
                  <a:pt x="13173" y="7"/>
                  <a:pt x="8754" y="7"/>
                </a:cubicBezTo>
                <a:cubicBezTo>
                  <a:pt x="3135" y="8"/>
                  <a:pt x="656" y="30"/>
                  <a:pt x="508" y="82"/>
                </a:cubicBezTo>
                <a:cubicBezTo>
                  <a:pt x="334" y="143"/>
                  <a:pt x="273" y="201"/>
                  <a:pt x="172" y="406"/>
                </a:cubicBezTo>
                <a:cubicBezTo>
                  <a:pt x="105" y="543"/>
                  <a:pt x="35" y="732"/>
                  <a:pt x="17" y="826"/>
                </a:cubicBezTo>
                <a:cubicBezTo>
                  <a:pt x="-18" y="1002"/>
                  <a:pt x="5" y="19342"/>
                  <a:pt x="41" y="20287"/>
                </a:cubicBezTo>
                <a:cubicBezTo>
                  <a:pt x="79" y="21286"/>
                  <a:pt x="194" y="21490"/>
                  <a:pt x="753" y="21558"/>
                </a:cubicBezTo>
                <a:cubicBezTo>
                  <a:pt x="941" y="21580"/>
                  <a:pt x="5598" y="21597"/>
                  <a:pt x="11103" y="21594"/>
                </a:cubicBezTo>
                <a:cubicBezTo>
                  <a:pt x="20348" y="21588"/>
                  <a:pt x="21119" y="21578"/>
                  <a:pt x="21213" y="21474"/>
                </a:cubicBezTo>
                <a:cubicBezTo>
                  <a:pt x="21379" y="21290"/>
                  <a:pt x="21466" y="21054"/>
                  <a:pt x="21526" y="20624"/>
                </a:cubicBezTo>
                <a:cubicBezTo>
                  <a:pt x="21576" y="20263"/>
                  <a:pt x="21582" y="19756"/>
                  <a:pt x="21577" y="16046"/>
                </a:cubicBezTo>
                <a:cubicBezTo>
                  <a:pt x="21566" y="8863"/>
                  <a:pt x="21536" y="1426"/>
                  <a:pt x="21516" y="998"/>
                </a:cubicBezTo>
                <a:cubicBezTo>
                  <a:pt x="21486" y="373"/>
                  <a:pt x="21387" y="155"/>
                  <a:pt x="21079" y="43"/>
                </a:cubicBezTo>
                <a:cubicBezTo>
                  <a:pt x="21005" y="16"/>
                  <a:pt x="20010" y="-3"/>
                  <a:pt x="18867" y="0"/>
                </a:cubicBezTo>
                <a:close/>
              </a:path>
            </a:pathLst>
          </a:custGeom>
          <a:ln w="12700">
            <a:miter lim="400000"/>
          </a:ln>
          <a:effectLst>
            <a:outerShdw blurRad="254000" dist="127000" dir="2700000" rotWithShape="0">
              <a:srgbClr val="000000">
                <a:alpha val="50000"/>
              </a:srgbClr>
            </a:outerShdw>
          </a:effectLst>
        </p:spPr>
      </p:pic>
      <p:pic>
        <p:nvPicPr>
          <p:cNvPr id="222" name="12. U.S._Capitol._East_Front._Washington,_D.C,_by_W._M._Smith.png" descr="12. U.S._Capitol._East_Front._Washington,_D.C,_by_W._M._Smith.png"/>
          <p:cNvPicPr>
            <a:picLocks noChangeAspect="1"/>
          </p:cNvPicPr>
          <p:nvPr/>
        </p:nvPicPr>
        <p:blipFill>
          <a:blip r:embed="rId14"/>
          <a:srcRect l="1133" t="2004" r="976" b="2291"/>
          <a:stretch>
            <a:fillRect/>
          </a:stretch>
        </p:blipFill>
        <p:spPr>
          <a:xfrm rot="21322553">
            <a:off x="2268327" y="1332982"/>
            <a:ext cx="8038411" cy="3836319"/>
          </a:xfrm>
          <a:custGeom>
            <a:avLst/>
            <a:gdLst/>
            <a:ahLst/>
            <a:cxnLst>
              <a:cxn ang="0">
                <a:pos x="wd2" y="hd2"/>
              </a:cxn>
              <a:cxn ang="5400000">
                <a:pos x="wd2" y="hd2"/>
              </a:cxn>
              <a:cxn ang="10800000">
                <a:pos x="wd2" y="hd2"/>
              </a:cxn>
              <a:cxn ang="16200000">
                <a:pos x="wd2" y="hd2"/>
              </a:cxn>
            </a:cxnLst>
            <a:rect l="0" t="0" r="r" b="b"/>
            <a:pathLst>
              <a:path w="21599" h="21593" extrusionOk="0">
                <a:moveTo>
                  <a:pt x="10799" y="0"/>
                </a:moveTo>
                <a:cubicBezTo>
                  <a:pt x="5421" y="0"/>
                  <a:pt x="44" y="19"/>
                  <a:pt x="26" y="57"/>
                </a:cubicBezTo>
                <a:cubicBezTo>
                  <a:pt x="11" y="88"/>
                  <a:pt x="-1" y="995"/>
                  <a:pt x="0" y="2070"/>
                </a:cubicBezTo>
                <a:cubicBezTo>
                  <a:pt x="10" y="14468"/>
                  <a:pt x="25" y="20949"/>
                  <a:pt x="43" y="21207"/>
                </a:cubicBezTo>
                <a:cubicBezTo>
                  <a:pt x="64" y="21515"/>
                  <a:pt x="67" y="21521"/>
                  <a:pt x="214" y="21566"/>
                </a:cubicBezTo>
                <a:cubicBezTo>
                  <a:pt x="296" y="21592"/>
                  <a:pt x="549" y="21600"/>
                  <a:pt x="777" y="21585"/>
                </a:cubicBezTo>
                <a:cubicBezTo>
                  <a:pt x="1176" y="21560"/>
                  <a:pt x="14877" y="21554"/>
                  <a:pt x="19396" y="21577"/>
                </a:cubicBezTo>
                <a:lnTo>
                  <a:pt x="21599" y="21588"/>
                </a:lnTo>
                <a:lnTo>
                  <a:pt x="21599" y="10852"/>
                </a:lnTo>
                <a:cubicBezTo>
                  <a:pt x="21599" y="4946"/>
                  <a:pt x="21586" y="88"/>
                  <a:pt x="21571" y="57"/>
                </a:cubicBezTo>
                <a:cubicBezTo>
                  <a:pt x="21553" y="19"/>
                  <a:pt x="16176" y="0"/>
                  <a:pt x="10799" y="0"/>
                </a:cubicBezTo>
                <a:close/>
              </a:path>
            </a:pathLst>
          </a:custGeom>
          <a:ln w="12700">
            <a:miter lim="400000"/>
          </a:ln>
          <a:effectLst>
            <a:outerShdw blurRad="254000" dist="127000" dir="2700000" rotWithShape="0">
              <a:srgbClr val="000000">
                <a:alpha val="50000"/>
              </a:srgbClr>
            </a:outerShdw>
          </a:effectLst>
        </p:spPr>
      </p:pic>
      <p:pic>
        <p:nvPicPr>
          <p:cNvPr id="223" name="13. Capitol2.png" descr="13. Capitol2.png"/>
          <p:cNvPicPr>
            <a:picLocks noChangeAspect="1"/>
          </p:cNvPicPr>
          <p:nvPr/>
        </p:nvPicPr>
        <p:blipFill>
          <a:blip r:embed="rId15"/>
          <a:srcRect l="1771" t="3906" r="1793" b="4072"/>
          <a:stretch>
            <a:fillRect/>
          </a:stretch>
        </p:blipFill>
        <p:spPr>
          <a:xfrm rot="21182809">
            <a:off x="2150821" y="1155227"/>
            <a:ext cx="8191219" cy="3889455"/>
          </a:xfrm>
          <a:custGeom>
            <a:avLst/>
            <a:gdLst/>
            <a:ahLst/>
            <a:cxnLst>
              <a:cxn ang="0">
                <a:pos x="wd2" y="hd2"/>
              </a:cxn>
              <a:cxn ang="5400000">
                <a:pos x="wd2" y="hd2"/>
              </a:cxn>
              <a:cxn ang="10800000">
                <a:pos x="wd2" y="hd2"/>
              </a:cxn>
              <a:cxn ang="16200000">
                <a:pos x="wd2" y="hd2"/>
              </a:cxn>
            </a:cxnLst>
            <a:rect l="0" t="0" r="r" b="b"/>
            <a:pathLst>
              <a:path w="21574" h="21322" extrusionOk="0">
                <a:moveTo>
                  <a:pt x="1265" y="3"/>
                </a:moveTo>
                <a:cubicBezTo>
                  <a:pt x="269" y="13"/>
                  <a:pt x="133" y="41"/>
                  <a:pt x="125" y="95"/>
                </a:cubicBezTo>
                <a:cubicBezTo>
                  <a:pt x="115" y="159"/>
                  <a:pt x="98" y="267"/>
                  <a:pt x="87" y="334"/>
                </a:cubicBezTo>
                <a:cubicBezTo>
                  <a:pt x="76" y="401"/>
                  <a:pt x="63" y="4272"/>
                  <a:pt x="58" y="8935"/>
                </a:cubicBezTo>
                <a:cubicBezTo>
                  <a:pt x="54" y="13599"/>
                  <a:pt x="41" y="17734"/>
                  <a:pt x="30" y="18125"/>
                </a:cubicBezTo>
                <a:cubicBezTo>
                  <a:pt x="-16" y="19732"/>
                  <a:pt x="-9" y="20771"/>
                  <a:pt x="47" y="20843"/>
                </a:cubicBezTo>
                <a:cubicBezTo>
                  <a:pt x="63" y="20864"/>
                  <a:pt x="57" y="20931"/>
                  <a:pt x="33" y="20993"/>
                </a:cubicBezTo>
                <a:cubicBezTo>
                  <a:pt x="5" y="21066"/>
                  <a:pt x="4" y="21088"/>
                  <a:pt x="30" y="21055"/>
                </a:cubicBezTo>
                <a:cubicBezTo>
                  <a:pt x="52" y="21027"/>
                  <a:pt x="84" y="21059"/>
                  <a:pt x="102" y="21129"/>
                </a:cubicBezTo>
                <a:cubicBezTo>
                  <a:pt x="134" y="21247"/>
                  <a:pt x="531" y="21255"/>
                  <a:pt x="8259" y="21288"/>
                </a:cubicBezTo>
                <a:cubicBezTo>
                  <a:pt x="14090" y="21313"/>
                  <a:pt x="17390" y="21325"/>
                  <a:pt x="19238" y="21320"/>
                </a:cubicBezTo>
                <a:cubicBezTo>
                  <a:pt x="21086" y="21315"/>
                  <a:pt x="21481" y="21293"/>
                  <a:pt x="21499" y="21253"/>
                </a:cubicBezTo>
                <a:cubicBezTo>
                  <a:pt x="21517" y="21211"/>
                  <a:pt x="21538" y="17724"/>
                  <a:pt x="21551" y="12634"/>
                </a:cubicBezTo>
                <a:cubicBezTo>
                  <a:pt x="21583" y="-275"/>
                  <a:pt x="21584" y="201"/>
                  <a:pt x="21532" y="133"/>
                </a:cubicBezTo>
                <a:cubicBezTo>
                  <a:pt x="21508" y="101"/>
                  <a:pt x="20029" y="73"/>
                  <a:pt x="18246" y="72"/>
                </a:cubicBezTo>
                <a:cubicBezTo>
                  <a:pt x="16463" y="71"/>
                  <a:pt x="11660" y="50"/>
                  <a:pt x="7573" y="25"/>
                </a:cubicBezTo>
                <a:cubicBezTo>
                  <a:pt x="4119" y="3"/>
                  <a:pt x="2262" y="-6"/>
                  <a:pt x="1265" y="3"/>
                </a:cubicBezTo>
                <a:close/>
              </a:path>
            </a:pathLst>
          </a:custGeom>
          <a:ln w="12700">
            <a:miter lim="400000"/>
          </a:ln>
          <a:effectLst>
            <a:outerShdw blurRad="254000" dist="127000" dir="2700000" rotWithShape="0">
              <a:srgbClr val="000000">
                <a:alpha val="50000"/>
              </a:srgbClr>
            </a:outerShdw>
          </a:effectLst>
        </p:spPr>
      </p:pic>
      <p:pic>
        <p:nvPicPr>
          <p:cNvPr id="224" name="14. Capitol4.png" descr="14. Capitol4.png"/>
          <p:cNvPicPr>
            <a:picLocks noChangeAspect="1"/>
          </p:cNvPicPr>
          <p:nvPr/>
        </p:nvPicPr>
        <p:blipFill>
          <a:blip r:embed="rId16"/>
          <a:srcRect l="675" t="1173" r="725" b="1320"/>
          <a:stretch>
            <a:fillRect/>
          </a:stretch>
        </p:blipFill>
        <p:spPr>
          <a:xfrm>
            <a:off x="2224063" y="509563"/>
            <a:ext cx="8055712" cy="4526461"/>
          </a:xfrm>
          <a:custGeom>
            <a:avLst/>
            <a:gdLst/>
            <a:ahLst/>
            <a:cxnLst>
              <a:cxn ang="0">
                <a:pos x="wd2" y="hd2"/>
              </a:cxn>
              <a:cxn ang="5400000">
                <a:pos x="wd2" y="hd2"/>
              </a:cxn>
              <a:cxn ang="10800000">
                <a:pos x="wd2" y="hd2"/>
              </a:cxn>
              <a:cxn ang="16200000">
                <a:pos x="wd2" y="hd2"/>
              </a:cxn>
            </a:cxnLst>
            <a:rect l="0" t="0" r="r" b="b"/>
            <a:pathLst>
              <a:path w="21596" h="21595" extrusionOk="0">
                <a:moveTo>
                  <a:pt x="19765" y="5"/>
                </a:moveTo>
                <a:cubicBezTo>
                  <a:pt x="18419" y="-5"/>
                  <a:pt x="15825" y="1"/>
                  <a:pt x="10770" y="16"/>
                </a:cubicBezTo>
                <a:cubicBezTo>
                  <a:pt x="1098" y="44"/>
                  <a:pt x="388" y="53"/>
                  <a:pt x="296" y="145"/>
                </a:cubicBezTo>
                <a:cubicBezTo>
                  <a:pt x="170" y="272"/>
                  <a:pt x="58" y="626"/>
                  <a:pt x="37" y="968"/>
                </a:cubicBezTo>
                <a:cubicBezTo>
                  <a:pt x="27" y="1114"/>
                  <a:pt x="15" y="5638"/>
                  <a:pt x="10" y="11019"/>
                </a:cubicBezTo>
                <a:lnTo>
                  <a:pt x="0" y="20803"/>
                </a:lnTo>
                <a:lnTo>
                  <a:pt x="90" y="21074"/>
                </a:lnTo>
                <a:cubicBezTo>
                  <a:pt x="151" y="21259"/>
                  <a:pt x="224" y="21387"/>
                  <a:pt x="319" y="21471"/>
                </a:cubicBezTo>
                <a:lnTo>
                  <a:pt x="460" y="21595"/>
                </a:lnTo>
                <a:lnTo>
                  <a:pt x="10820" y="21576"/>
                </a:lnTo>
                <a:cubicBezTo>
                  <a:pt x="19317" y="21561"/>
                  <a:pt x="21194" y="21545"/>
                  <a:pt x="21262" y="21482"/>
                </a:cubicBezTo>
                <a:cubicBezTo>
                  <a:pt x="21383" y="21368"/>
                  <a:pt x="21491" y="21178"/>
                  <a:pt x="21550" y="20979"/>
                </a:cubicBezTo>
                <a:cubicBezTo>
                  <a:pt x="21596" y="20821"/>
                  <a:pt x="21600" y="19791"/>
                  <a:pt x="21594" y="10902"/>
                </a:cubicBezTo>
                <a:cubicBezTo>
                  <a:pt x="21589" y="4202"/>
                  <a:pt x="21576" y="925"/>
                  <a:pt x="21553" y="767"/>
                </a:cubicBezTo>
                <a:cubicBezTo>
                  <a:pt x="21506" y="449"/>
                  <a:pt x="21411" y="228"/>
                  <a:pt x="21266" y="96"/>
                </a:cubicBezTo>
                <a:cubicBezTo>
                  <a:pt x="21207" y="42"/>
                  <a:pt x="21110" y="16"/>
                  <a:pt x="19765" y="5"/>
                </a:cubicBezTo>
                <a:close/>
              </a:path>
            </a:pathLst>
          </a:custGeom>
          <a:ln w="12700">
            <a:miter lim="400000"/>
          </a:ln>
          <a:effectLst>
            <a:outerShdw blurRad="254000" dist="127000" dir="2700000" rotWithShape="0">
              <a:srgbClr val="000000">
                <a:alpha val="50000"/>
              </a:srgbClr>
            </a:outerShdw>
          </a:effectLst>
        </p:spPr>
      </p:pic>
      <p:pic>
        <p:nvPicPr>
          <p:cNvPr id="225" name="15. AvenueOfPalms.png" descr="15. AvenueOfPalms.png"/>
          <p:cNvPicPr>
            <a:picLocks noChangeAspect="1"/>
          </p:cNvPicPr>
          <p:nvPr/>
        </p:nvPicPr>
        <p:blipFill>
          <a:blip r:embed="rId17"/>
          <a:srcRect l="3260" t="4349" r="2400" b="5349"/>
          <a:stretch>
            <a:fillRect/>
          </a:stretch>
        </p:blipFill>
        <p:spPr>
          <a:xfrm rot="171053">
            <a:off x="1791562" y="627420"/>
            <a:ext cx="8626431" cy="4288205"/>
          </a:xfrm>
          <a:custGeom>
            <a:avLst/>
            <a:gdLst/>
            <a:ahLst/>
            <a:cxnLst>
              <a:cxn ang="0">
                <a:pos x="wd2" y="hd2"/>
              </a:cxn>
              <a:cxn ang="5400000">
                <a:pos x="wd2" y="hd2"/>
              </a:cxn>
              <a:cxn ang="10800000">
                <a:pos x="wd2" y="hd2"/>
              </a:cxn>
              <a:cxn ang="16200000">
                <a:pos x="wd2" y="hd2"/>
              </a:cxn>
            </a:cxnLst>
            <a:rect l="0" t="0" r="r" b="b"/>
            <a:pathLst>
              <a:path w="21599" h="21198" extrusionOk="0">
                <a:moveTo>
                  <a:pt x="931" y="5"/>
                </a:moveTo>
                <a:cubicBezTo>
                  <a:pt x="636" y="14"/>
                  <a:pt x="535" y="41"/>
                  <a:pt x="449" y="90"/>
                </a:cubicBezTo>
                <a:cubicBezTo>
                  <a:pt x="211" y="227"/>
                  <a:pt x="97" y="474"/>
                  <a:pt x="46" y="963"/>
                </a:cubicBezTo>
                <a:cubicBezTo>
                  <a:pt x="2" y="1385"/>
                  <a:pt x="28" y="3473"/>
                  <a:pt x="79" y="3663"/>
                </a:cubicBezTo>
                <a:cubicBezTo>
                  <a:pt x="100" y="3741"/>
                  <a:pt x="101" y="3804"/>
                  <a:pt x="81" y="3828"/>
                </a:cubicBezTo>
                <a:cubicBezTo>
                  <a:pt x="62" y="3852"/>
                  <a:pt x="45" y="5466"/>
                  <a:pt x="40" y="7885"/>
                </a:cubicBezTo>
                <a:cubicBezTo>
                  <a:pt x="36" y="10095"/>
                  <a:pt x="30" y="12209"/>
                  <a:pt x="27" y="12582"/>
                </a:cubicBezTo>
                <a:cubicBezTo>
                  <a:pt x="23" y="12955"/>
                  <a:pt x="14" y="14849"/>
                  <a:pt x="6" y="16789"/>
                </a:cubicBezTo>
                <a:cubicBezTo>
                  <a:pt x="2" y="17775"/>
                  <a:pt x="-1" y="18506"/>
                  <a:pt x="0" y="19052"/>
                </a:cubicBezTo>
                <a:cubicBezTo>
                  <a:pt x="3" y="20690"/>
                  <a:pt x="45" y="20664"/>
                  <a:pt x="230" y="20868"/>
                </a:cubicBezTo>
                <a:cubicBezTo>
                  <a:pt x="304" y="20950"/>
                  <a:pt x="428" y="21035"/>
                  <a:pt x="505" y="21056"/>
                </a:cubicBezTo>
                <a:cubicBezTo>
                  <a:pt x="582" y="21078"/>
                  <a:pt x="4721" y="21113"/>
                  <a:pt x="9703" y="21135"/>
                </a:cubicBezTo>
                <a:cubicBezTo>
                  <a:pt x="14685" y="21157"/>
                  <a:pt x="18764" y="21181"/>
                  <a:pt x="18768" y="21187"/>
                </a:cubicBezTo>
                <a:cubicBezTo>
                  <a:pt x="18771" y="21193"/>
                  <a:pt x="19313" y="21198"/>
                  <a:pt x="19971" y="21198"/>
                </a:cubicBezTo>
                <a:cubicBezTo>
                  <a:pt x="21164" y="21198"/>
                  <a:pt x="21169" y="21198"/>
                  <a:pt x="21309" y="21040"/>
                </a:cubicBezTo>
                <a:cubicBezTo>
                  <a:pt x="21599" y="20712"/>
                  <a:pt x="21573" y="21595"/>
                  <a:pt x="21587" y="11469"/>
                </a:cubicBezTo>
                <a:cubicBezTo>
                  <a:pt x="21594" y="6522"/>
                  <a:pt x="21599" y="2152"/>
                  <a:pt x="21599" y="1761"/>
                </a:cubicBezTo>
                <a:cubicBezTo>
                  <a:pt x="21598" y="885"/>
                  <a:pt x="21525" y="521"/>
                  <a:pt x="21305" y="303"/>
                </a:cubicBezTo>
                <a:cubicBezTo>
                  <a:pt x="21171" y="169"/>
                  <a:pt x="21098" y="167"/>
                  <a:pt x="17267" y="163"/>
                </a:cubicBezTo>
                <a:cubicBezTo>
                  <a:pt x="15121" y="161"/>
                  <a:pt x="13311" y="178"/>
                  <a:pt x="13244" y="202"/>
                </a:cubicBezTo>
                <a:cubicBezTo>
                  <a:pt x="13178" y="226"/>
                  <a:pt x="13081" y="222"/>
                  <a:pt x="13027" y="194"/>
                </a:cubicBezTo>
                <a:cubicBezTo>
                  <a:pt x="12942" y="148"/>
                  <a:pt x="8538" y="90"/>
                  <a:pt x="8449" y="133"/>
                </a:cubicBezTo>
                <a:cubicBezTo>
                  <a:pt x="8430" y="142"/>
                  <a:pt x="8407" y="144"/>
                  <a:pt x="8398" y="137"/>
                </a:cubicBezTo>
                <a:cubicBezTo>
                  <a:pt x="8388" y="130"/>
                  <a:pt x="7514" y="110"/>
                  <a:pt x="6455" y="93"/>
                </a:cubicBezTo>
                <a:cubicBezTo>
                  <a:pt x="5396" y="76"/>
                  <a:pt x="3656" y="44"/>
                  <a:pt x="2587" y="21"/>
                </a:cubicBezTo>
                <a:cubicBezTo>
                  <a:pt x="1718" y="3"/>
                  <a:pt x="1227" y="-5"/>
                  <a:pt x="931" y="5"/>
                </a:cubicBezTo>
                <a:close/>
              </a:path>
            </a:pathLst>
          </a:custGeom>
          <a:ln w="12700">
            <a:miter lim="400000"/>
          </a:ln>
          <a:effectLst>
            <a:outerShdw blurRad="254000" dist="127000" dir="2700000" rotWithShape="0">
              <a:srgbClr val="000000">
                <a:alpha val="50000"/>
              </a:srgbClr>
            </a:outerShdw>
          </a:effectLst>
        </p:spPr>
      </p:pic>
      <p:pic>
        <p:nvPicPr>
          <p:cNvPr id="226" name="Abraham Lincoln (1865, LoC 18958v).jpg" descr="Abraham Lincoln (1865, LoC 18958v).jpg"/>
          <p:cNvPicPr>
            <a:picLocks noChangeAspect="1"/>
          </p:cNvPicPr>
          <p:nvPr/>
        </p:nvPicPr>
        <p:blipFill>
          <a:blip r:embed="rId18"/>
          <a:srcRect l="1029" t="2165" r="1360" b="2074"/>
          <a:stretch>
            <a:fillRect/>
          </a:stretch>
        </p:blipFill>
        <p:spPr>
          <a:xfrm rot="21551354">
            <a:off x="2000736" y="637839"/>
            <a:ext cx="8540054" cy="4082750"/>
          </a:xfrm>
          <a:custGeom>
            <a:avLst/>
            <a:gdLst/>
            <a:ahLst/>
            <a:cxnLst>
              <a:cxn ang="0">
                <a:pos x="wd2" y="hd2"/>
              </a:cxn>
              <a:cxn ang="5400000">
                <a:pos x="wd2" y="hd2"/>
              </a:cxn>
              <a:cxn ang="10800000">
                <a:pos x="wd2" y="hd2"/>
              </a:cxn>
              <a:cxn ang="16200000">
                <a:pos x="wd2" y="hd2"/>
              </a:cxn>
            </a:cxnLst>
            <a:rect l="0" t="0" r="r" b="b"/>
            <a:pathLst>
              <a:path w="21587" h="21587" extrusionOk="0">
                <a:moveTo>
                  <a:pt x="18834" y="1"/>
                </a:moveTo>
                <a:cubicBezTo>
                  <a:pt x="17656" y="5"/>
                  <a:pt x="12993" y="16"/>
                  <a:pt x="8473" y="25"/>
                </a:cubicBezTo>
                <a:cubicBezTo>
                  <a:pt x="2009" y="37"/>
                  <a:pt x="238" y="60"/>
                  <a:pt x="178" y="128"/>
                </a:cubicBezTo>
                <a:cubicBezTo>
                  <a:pt x="67" y="253"/>
                  <a:pt x="48" y="413"/>
                  <a:pt x="25" y="1454"/>
                </a:cubicBezTo>
                <a:cubicBezTo>
                  <a:pt x="-1" y="2631"/>
                  <a:pt x="-10" y="20571"/>
                  <a:pt x="15" y="20806"/>
                </a:cubicBezTo>
                <a:cubicBezTo>
                  <a:pt x="26" y="20902"/>
                  <a:pt x="43" y="21064"/>
                  <a:pt x="53" y="21168"/>
                </a:cubicBezTo>
                <a:cubicBezTo>
                  <a:pt x="83" y="21462"/>
                  <a:pt x="182" y="21529"/>
                  <a:pt x="636" y="21568"/>
                </a:cubicBezTo>
                <a:cubicBezTo>
                  <a:pt x="864" y="21587"/>
                  <a:pt x="1291" y="21593"/>
                  <a:pt x="1583" y="21580"/>
                </a:cubicBezTo>
                <a:cubicBezTo>
                  <a:pt x="2191" y="21552"/>
                  <a:pt x="18631" y="21534"/>
                  <a:pt x="20252" y="21559"/>
                </a:cubicBezTo>
                <a:cubicBezTo>
                  <a:pt x="21503" y="21579"/>
                  <a:pt x="21534" y="21564"/>
                  <a:pt x="21576" y="20979"/>
                </a:cubicBezTo>
                <a:cubicBezTo>
                  <a:pt x="21581" y="20903"/>
                  <a:pt x="21586" y="18718"/>
                  <a:pt x="21586" y="16123"/>
                </a:cubicBezTo>
                <a:cubicBezTo>
                  <a:pt x="21586" y="13529"/>
                  <a:pt x="21587" y="11329"/>
                  <a:pt x="21588" y="11234"/>
                </a:cubicBezTo>
                <a:cubicBezTo>
                  <a:pt x="21590" y="10765"/>
                  <a:pt x="21577" y="3535"/>
                  <a:pt x="21572" y="2337"/>
                </a:cubicBezTo>
                <a:cubicBezTo>
                  <a:pt x="21569" y="1582"/>
                  <a:pt x="21556" y="944"/>
                  <a:pt x="21545" y="920"/>
                </a:cubicBezTo>
                <a:cubicBezTo>
                  <a:pt x="21533" y="896"/>
                  <a:pt x="21523" y="801"/>
                  <a:pt x="21523" y="709"/>
                </a:cubicBezTo>
                <a:cubicBezTo>
                  <a:pt x="21523" y="492"/>
                  <a:pt x="21472" y="296"/>
                  <a:pt x="21391" y="206"/>
                </a:cubicBezTo>
                <a:cubicBezTo>
                  <a:pt x="21224" y="19"/>
                  <a:pt x="20899" y="-7"/>
                  <a:pt x="18834" y="1"/>
                </a:cubicBezTo>
                <a:close/>
              </a:path>
            </a:pathLst>
          </a:custGeom>
          <a:ln w="12700">
            <a:miter lim="400000"/>
          </a:ln>
          <a:effectLst>
            <a:outerShdw blurRad="254000" dist="127000" dir="2700000" rotWithShape="0">
              <a:srgbClr val="000000">
                <a:alpha val="50000"/>
              </a:srgbClr>
            </a:outerShdw>
          </a:effectLst>
        </p:spPr>
      </p:pic>
      <p:pic>
        <p:nvPicPr>
          <p:cNvPr id="227" name="Thomas Edison (v28007key).jpg" descr="Thomas Edison (v28007key).jpg"/>
          <p:cNvPicPr>
            <a:picLocks noChangeAspect="1"/>
          </p:cNvPicPr>
          <p:nvPr/>
        </p:nvPicPr>
        <p:blipFill>
          <a:blip r:embed="rId19"/>
          <a:srcRect l="524" t="202" r="526" b="1077"/>
          <a:stretch>
            <a:fillRect/>
          </a:stretch>
        </p:blipFill>
        <p:spPr>
          <a:xfrm rot="21357252">
            <a:off x="1892327" y="320844"/>
            <a:ext cx="8583942" cy="4312375"/>
          </a:xfrm>
          <a:custGeom>
            <a:avLst/>
            <a:gdLst/>
            <a:ahLst/>
            <a:cxnLst>
              <a:cxn ang="0">
                <a:pos x="wd2" y="hd2"/>
              </a:cxn>
              <a:cxn ang="5400000">
                <a:pos x="wd2" y="hd2"/>
              </a:cxn>
              <a:cxn ang="10800000">
                <a:pos x="wd2" y="hd2"/>
              </a:cxn>
              <a:cxn ang="16200000">
                <a:pos x="wd2" y="hd2"/>
              </a:cxn>
            </a:cxnLst>
            <a:rect l="0" t="0" r="r" b="b"/>
            <a:pathLst>
              <a:path w="21565" h="21597" extrusionOk="0">
                <a:moveTo>
                  <a:pt x="606" y="0"/>
                </a:moveTo>
                <a:lnTo>
                  <a:pt x="498" y="122"/>
                </a:lnTo>
                <a:cubicBezTo>
                  <a:pt x="415" y="213"/>
                  <a:pt x="354" y="241"/>
                  <a:pt x="327" y="217"/>
                </a:cubicBezTo>
                <a:lnTo>
                  <a:pt x="284" y="307"/>
                </a:lnTo>
                <a:cubicBezTo>
                  <a:pt x="121" y="651"/>
                  <a:pt x="103" y="726"/>
                  <a:pt x="69" y="1196"/>
                </a:cubicBezTo>
                <a:cubicBezTo>
                  <a:pt x="54" y="1394"/>
                  <a:pt x="8" y="13440"/>
                  <a:pt x="2" y="18731"/>
                </a:cubicBezTo>
                <a:lnTo>
                  <a:pt x="0" y="20562"/>
                </a:lnTo>
                <a:lnTo>
                  <a:pt x="84" y="20886"/>
                </a:lnTo>
                <a:cubicBezTo>
                  <a:pt x="233" y="21465"/>
                  <a:pt x="-35" y="21424"/>
                  <a:pt x="3946" y="21464"/>
                </a:cubicBezTo>
                <a:cubicBezTo>
                  <a:pt x="5861" y="21484"/>
                  <a:pt x="10337" y="21521"/>
                  <a:pt x="13891" y="21546"/>
                </a:cubicBezTo>
                <a:cubicBezTo>
                  <a:pt x="17446" y="21570"/>
                  <a:pt x="20356" y="21592"/>
                  <a:pt x="20359" y="21596"/>
                </a:cubicBezTo>
                <a:cubicBezTo>
                  <a:pt x="20362" y="21600"/>
                  <a:pt x="20539" y="21589"/>
                  <a:pt x="20752" y="21571"/>
                </a:cubicBezTo>
                <a:cubicBezTo>
                  <a:pt x="21302" y="21524"/>
                  <a:pt x="21454" y="21325"/>
                  <a:pt x="21516" y="20559"/>
                </a:cubicBezTo>
                <a:cubicBezTo>
                  <a:pt x="21535" y="20325"/>
                  <a:pt x="21551" y="16313"/>
                  <a:pt x="21556" y="10567"/>
                </a:cubicBezTo>
                <a:lnTo>
                  <a:pt x="21565" y="968"/>
                </a:lnTo>
                <a:lnTo>
                  <a:pt x="21495" y="707"/>
                </a:lnTo>
                <a:cubicBezTo>
                  <a:pt x="21491" y="693"/>
                  <a:pt x="21487" y="680"/>
                  <a:pt x="21483" y="667"/>
                </a:cubicBezTo>
                <a:cubicBezTo>
                  <a:pt x="21469" y="637"/>
                  <a:pt x="21453" y="605"/>
                  <a:pt x="21433" y="559"/>
                </a:cubicBezTo>
                <a:cubicBezTo>
                  <a:pt x="21372" y="416"/>
                  <a:pt x="21257" y="228"/>
                  <a:pt x="21174" y="133"/>
                </a:cubicBezTo>
                <a:cubicBezTo>
                  <a:pt x="21174" y="139"/>
                  <a:pt x="21174" y="145"/>
                  <a:pt x="21172" y="151"/>
                </a:cubicBezTo>
                <a:cubicBezTo>
                  <a:pt x="21157" y="201"/>
                  <a:pt x="21035" y="219"/>
                  <a:pt x="20930" y="210"/>
                </a:cubicBezTo>
                <a:cubicBezTo>
                  <a:pt x="20923" y="210"/>
                  <a:pt x="20918" y="211"/>
                  <a:pt x="20911" y="211"/>
                </a:cubicBezTo>
                <a:cubicBezTo>
                  <a:pt x="20863" y="211"/>
                  <a:pt x="20445" y="215"/>
                  <a:pt x="20394" y="215"/>
                </a:cubicBezTo>
                <a:cubicBezTo>
                  <a:pt x="20392" y="215"/>
                  <a:pt x="20391" y="215"/>
                  <a:pt x="20390" y="215"/>
                </a:cubicBezTo>
                <a:cubicBezTo>
                  <a:pt x="20390" y="215"/>
                  <a:pt x="20388" y="215"/>
                  <a:pt x="20387" y="215"/>
                </a:cubicBezTo>
                <a:cubicBezTo>
                  <a:pt x="19914" y="219"/>
                  <a:pt x="19500" y="222"/>
                  <a:pt x="15617" y="246"/>
                </a:cubicBezTo>
                <a:cubicBezTo>
                  <a:pt x="13174" y="261"/>
                  <a:pt x="11164" y="288"/>
                  <a:pt x="11151" y="303"/>
                </a:cubicBezTo>
                <a:cubicBezTo>
                  <a:pt x="11137" y="319"/>
                  <a:pt x="11097" y="320"/>
                  <a:pt x="11061" y="307"/>
                </a:cubicBezTo>
                <a:cubicBezTo>
                  <a:pt x="11025" y="295"/>
                  <a:pt x="9235" y="271"/>
                  <a:pt x="7085" y="253"/>
                </a:cubicBezTo>
                <a:cubicBezTo>
                  <a:pt x="2416" y="214"/>
                  <a:pt x="945" y="180"/>
                  <a:pt x="677" y="88"/>
                </a:cubicBezTo>
                <a:cubicBezTo>
                  <a:pt x="672" y="106"/>
                  <a:pt x="665" y="119"/>
                  <a:pt x="655" y="119"/>
                </a:cubicBezTo>
                <a:cubicBezTo>
                  <a:pt x="639" y="119"/>
                  <a:pt x="629" y="88"/>
                  <a:pt x="628" y="50"/>
                </a:cubicBezTo>
                <a:cubicBezTo>
                  <a:pt x="628" y="50"/>
                  <a:pt x="627" y="50"/>
                  <a:pt x="627" y="49"/>
                </a:cubicBezTo>
                <a:cubicBezTo>
                  <a:pt x="628" y="28"/>
                  <a:pt x="620" y="13"/>
                  <a:pt x="606" y="0"/>
                </a:cubicBezTo>
                <a:close/>
              </a:path>
            </a:pathLst>
          </a:custGeom>
          <a:ln w="12700">
            <a:miter lim="400000"/>
          </a:ln>
          <a:effectLst>
            <a:outerShdw blurRad="254000" dist="127000" dir="2700000" rotWithShape="0">
              <a:srgbClr val="000000">
                <a:alpha val="50000"/>
              </a:srgbClr>
            </a:outerShdw>
          </a:effectLst>
        </p:spPr>
      </p:pic>
      <p:pic>
        <p:nvPicPr>
          <p:cNvPr id="228" name="Queen Victoria (c1901, LoC 3c07958v).jpg" descr="Queen Victoria (c1901, LoC 3c07958v).jpg"/>
          <p:cNvPicPr>
            <a:picLocks noChangeAspect="1"/>
          </p:cNvPicPr>
          <p:nvPr/>
        </p:nvPicPr>
        <p:blipFill>
          <a:blip r:embed="rId20"/>
          <a:srcRect l="3624" t="21373" r="4082" b="19930"/>
          <a:stretch>
            <a:fillRect/>
          </a:stretch>
        </p:blipFill>
        <p:spPr>
          <a:xfrm rot="31774">
            <a:off x="1911136" y="74579"/>
            <a:ext cx="8562111" cy="4344501"/>
          </a:xfrm>
          <a:custGeom>
            <a:avLst/>
            <a:gdLst/>
            <a:ahLst/>
            <a:cxnLst>
              <a:cxn ang="0">
                <a:pos x="wd2" y="hd2"/>
              </a:cxn>
              <a:cxn ang="5400000">
                <a:pos x="wd2" y="hd2"/>
              </a:cxn>
              <a:cxn ang="10800000">
                <a:pos x="wd2" y="hd2"/>
              </a:cxn>
              <a:cxn ang="16200000">
                <a:pos x="wd2" y="hd2"/>
              </a:cxn>
            </a:cxnLst>
            <a:rect l="0" t="0" r="r" b="b"/>
            <a:pathLst>
              <a:path w="21596" h="21593" extrusionOk="0">
                <a:moveTo>
                  <a:pt x="20505" y="0"/>
                </a:moveTo>
                <a:cubicBezTo>
                  <a:pt x="20345" y="30"/>
                  <a:pt x="19656" y="62"/>
                  <a:pt x="18816" y="72"/>
                </a:cubicBezTo>
                <a:cubicBezTo>
                  <a:pt x="17879" y="84"/>
                  <a:pt x="16650" y="115"/>
                  <a:pt x="16084" y="140"/>
                </a:cubicBezTo>
                <a:cubicBezTo>
                  <a:pt x="15519" y="166"/>
                  <a:pt x="15031" y="183"/>
                  <a:pt x="15001" y="179"/>
                </a:cubicBezTo>
                <a:cubicBezTo>
                  <a:pt x="14854" y="159"/>
                  <a:pt x="14553" y="151"/>
                  <a:pt x="14259" y="151"/>
                </a:cubicBezTo>
                <a:cubicBezTo>
                  <a:pt x="14163" y="153"/>
                  <a:pt x="14055" y="154"/>
                  <a:pt x="13949" y="155"/>
                </a:cubicBezTo>
                <a:cubicBezTo>
                  <a:pt x="13725" y="161"/>
                  <a:pt x="13530" y="170"/>
                  <a:pt x="13487" y="187"/>
                </a:cubicBezTo>
                <a:cubicBezTo>
                  <a:pt x="13310" y="257"/>
                  <a:pt x="10926" y="305"/>
                  <a:pt x="10906" y="239"/>
                </a:cubicBezTo>
                <a:cubicBezTo>
                  <a:pt x="10904" y="235"/>
                  <a:pt x="10907" y="224"/>
                  <a:pt x="10908" y="216"/>
                </a:cubicBezTo>
                <a:cubicBezTo>
                  <a:pt x="10407" y="223"/>
                  <a:pt x="10117" y="219"/>
                  <a:pt x="9910" y="212"/>
                </a:cubicBezTo>
                <a:cubicBezTo>
                  <a:pt x="9707" y="216"/>
                  <a:pt x="9464" y="224"/>
                  <a:pt x="9345" y="219"/>
                </a:cubicBezTo>
                <a:cubicBezTo>
                  <a:pt x="9156" y="221"/>
                  <a:pt x="9000" y="222"/>
                  <a:pt x="8737" y="230"/>
                </a:cubicBezTo>
                <a:cubicBezTo>
                  <a:pt x="8706" y="240"/>
                  <a:pt x="8675" y="249"/>
                  <a:pt x="8647" y="248"/>
                </a:cubicBezTo>
                <a:cubicBezTo>
                  <a:pt x="8575" y="247"/>
                  <a:pt x="8302" y="264"/>
                  <a:pt x="8042" y="286"/>
                </a:cubicBezTo>
                <a:cubicBezTo>
                  <a:pt x="7797" y="306"/>
                  <a:pt x="7636" y="300"/>
                  <a:pt x="7576" y="272"/>
                </a:cubicBezTo>
                <a:cubicBezTo>
                  <a:pt x="7549" y="268"/>
                  <a:pt x="7527" y="267"/>
                  <a:pt x="7498" y="261"/>
                </a:cubicBezTo>
                <a:cubicBezTo>
                  <a:pt x="7469" y="255"/>
                  <a:pt x="7445" y="253"/>
                  <a:pt x="7418" y="250"/>
                </a:cubicBezTo>
                <a:cubicBezTo>
                  <a:pt x="7307" y="315"/>
                  <a:pt x="6347" y="324"/>
                  <a:pt x="6107" y="273"/>
                </a:cubicBezTo>
                <a:cubicBezTo>
                  <a:pt x="5716" y="284"/>
                  <a:pt x="5187" y="286"/>
                  <a:pt x="4647" y="286"/>
                </a:cubicBezTo>
                <a:cubicBezTo>
                  <a:pt x="4418" y="309"/>
                  <a:pt x="3998" y="319"/>
                  <a:pt x="3324" y="318"/>
                </a:cubicBezTo>
                <a:cubicBezTo>
                  <a:pt x="2508" y="315"/>
                  <a:pt x="1824" y="335"/>
                  <a:pt x="1804" y="359"/>
                </a:cubicBezTo>
                <a:cubicBezTo>
                  <a:pt x="1784" y="384"/>
                  <a:pt x="1563" y="403"/>
                  <a:pt x="1312" y="402"/>
                </a:cubicBezTo>
                <a:cubicBezTo>
                  <a:pt x="1040" y="401"/>
                  <a:pt x="837" y="432"/>
                  <a:pt x="808" y="480"/>
                </a:cubicBezTo>
                <a:cubicBezTo>
                  <a:pt x="774" y="536"/>
                  <a:pt x="745" y="536"/>
                  <a:pt x="712" y="481"/>
                </a:cubicBezTo>
                <a:cubicBezTo>
                  <a:pt x="654" y="386"/>
                  <a:pt x="432" y="415"/>
                  <a:pt x="322" y="531"/>
                </a:cubicBezTo>
                <a:cubicBezTo>
                  <a:pt x="265" y="591"/>
                  <a:pt x="240" y="610"/>
                  <a:pt x="222" y="606"/>
                </a:cubicBezTo>
                <a:cubicBezTo>
                  <a:pt x="218" y="612"/>
                  <a:pt x="216" y="617"/>
                  <a:pt x="212" y="624"/>
                </a:cubicBezTo>
                <a:cubicBezTo>
                  <a:pt x="102" y="832"/>
                  <a:pt x="43" y="951"/>
                  <a:pt x="11" y="1295"/>
                </a:cubicBezTo>
                <a:cubicBezTo>
                  <a:pt x="-2" y="1904"/>
                  <a:pt x="-3" y="4958"/>
                  <a:pt x="7" y="8071"/>
                </a:cubicBezTo>
                <a:cubicBezTo>
                  <a:pt x="17" y="10040"/>
                  <a:pt x="27" y="11847"/>
                  <a:pt x="35" y="13960"/>
                </a:cubicBezTo>
                <a:cubicBezTo>
                  <a:pt x="48" y="17305"/>
                  <a:pt x="73" y="20076"/>
                  <a:pt x="90" y="20119"/>
                </a:cubicBezTo>
                <a:cubicBezTo>
                  <a:pt x="107" y="20162"/>
                  <a:pt x="120" y="20357"/>
                  <a:pt x="118" y="20549"/>
                </a:cubicBezTo>
                <a:cubicBezTo>
                  <a:pt x="116" y="20839"/>
                  <a:pt x="133" y="20937"/>
                  <a:pt x="222" y="21122"/>
                </a:cubicBezTo>
                <a:cubicBezTo>
                  <a:pt x="281" y="21245"/>
                  <a:pt x="389" y="21405"/>
                  <a:pt x="461" y="21477"/>
                </a:cubicBezTo>
                <a:cubicBezTo>
                  <a:pt x="464" y="21481"/>
                  <a:pt x="470" y="21482"/>
                  <a:pt x="473" y="21486"/>
                </a:cubicBezTo>
                <a:cubicBezTo>
                  <a:pt x="525" y="21515"/>
                  <a:pt x="613" y="21537"/>
                  <a:pt x="729" y="21555"/>
                </a:cubicBezTo>
                <a:cubicBezTo>
                  <a:pt x="1100" y="21600"/>
                  <a:pt x="2073" y="21600"/>
                  <a:pt x="5133" y="21583"/>
                </a:cubicBezTo>
                <a:cubicBezTo>
                  <a:pt x="7419" y="21570"/>
                  <a:pt x="9194" y="21550"/>
                  <a:pt x="10592" y="21527"/>
                </a:cubicBezTo>
                <a:cubicBezTo>
                  <a:pt x="10714" y="21525"/>
                  <a:pt x="10960" y="21525"/>
                  <a:pt x="11074" y="21523"/>
                </a:cubicBezTo>
                <a:cubicBezTo>
                  <a:pt x="11103" y="21522"/>
                  <a:pt x="11114" y="21522"/>
                  <a:pt x="11142" y="21522"/>
                </a:cubicBezTo>
                <a:cubicBezTo>
                  <a:pt x="11832" y="21509"/>
                  <a:pt x="12363" y="21496"/>
                  <a:pt x="12743" y="21481"/>
                </a:cubicBezTo>
                <a:cubicBezTo>
                  <a:pt x="12760" y="21481"/>
                  <a:pt x="12755" y="21481"/>
                  <a:pt x="12771" y="21480"/>
                </a:cubicBezTo>
                <a:cubicBezTo>
                  <a:pt x="12840" y="21477"/>
                  <a:pt x="12828" y="21474"/>
                  <a:pt x="12886" y="21472"/>
                </a:cubicBezTo>
                <a:cubicBezTo>
                  <a:pt x="13148" y="21460"/>
                  <a:pt x="13374" y="21447"/>
                  <a:pt x="13406" y="21434"/>
                </a:cubicBezTo>
                <a:cubicBezTo>
                  <a:pt x="13424" y="21427"/>
                  <a:pt x="13448" y="21432"/>
                  <a:pt x="13472" y="21433"/>
                </a:cubicBezTo>
                <a:cubicBezTo>
                  <a:pt x="13525" y="21433"/>
                  <a:pt x="13584" y="21442"/>
                  <a:pt x="13634" y="21469"/>
                </a:cubicBezTo>
                <a:cubicBezTo>
                  <a:pt x="13666" y="21486"/>
                  <a:pt x="13695" y="21495"/>
                  <a:pt x="13721" y="21499"/>
                </a:cubicBezTo>
                <a:cubicBezTo>
                  <a:pt x="13730" y="21499"/>
                  <a:pt x="13737" y="21497"/>
                  <a:pt x="13746" y="21497"/>
                </a:cubicBezTo>
                <a:cubicBezTo>
                  <a:pt x="13764" y="21495"/>
                  <a:pt x="13781" y="21494"/>
                  <a:pt x="13785" y="21481"/>
                </a:cubicBezTo>
                <a:cubicBezTo>
                  <a:pt x="13789" y="21470"/>
                  <a:pt x="14016" y="21460"/>
                  <a:pt x="14326" y="21449"/>
                </a:cubicBezTo>
                <a:cubicBezTo>
                  <a:pt x="14822" y="21430"/>
                  <a:pt x="15635" y="21417"/>
                  <a:pt x="16832" y="21413"/>
                </a:cubicBezTo>
                <a:cubicBezTo>
                  <a:pt x="17755" y="21411"/>
                  <a:pt x="18472" y="21407"/>
                  <a:pt x="19043" y="21400"/>
                </a:cubicBezTo>
                <a:cubicBezTo>
                  <a:pt x="20796" y="21377"/>
                  <a:pt x="21108" y="21323"/>
                  <a:pt x="21271" y="21160"/>
                </a:cubicBezTo>
                <a:cubicBezTo>
                  <a:pt x="21357" y="21074"/>
                  <a:pt x="21427" y="20938"/>
                  <a:pt x="21479" y="20757"/>
                </a:cubicBezTo>
                <a:cubicBezTo>
                  <a:pt x="21515" y="20637"/>
                  <a:pt x="21542" y="20498"/>
                  <a:pt x="21562" y="20341"/>
                </a:cubicBezTo>
                <a:cubicBezTo>
                  <a:pt x="21581" y="20184"/>
                  <a:pt x="21593" y="20009"/>
                  <a:pt x="21596" y="19820"/>
                </a:cubicBezTo>
                <a:cubicBezTo>
                  <a:pt x="21597" y="19725"/>
                  <a:pt x="21596" y="19628"/>
                  <a:pt x="21593" y="19526"/>
                </a:cubicBezTo>
                <a:cubicBezTo>
                  <a:pt x="21588" y="19364"/>
                  <a:pt x="21574" y="15698"/>
                  <a:pt x="21560" y="11380"/>
                </a:cubicBezTo>
                <a:cubicBezTo>
                  <a:pt x="21546" y="7163"/>
                  <a:pt x="21536" y="4663"/>
                  <a:pt x="21525" y="3169"/>
                </a:cubicBezTo>
                <a:cubicBezTo>
                  <a:pt x="21514" y="1677"/>
                  <a:pt x="21502" y="1190"/>
                  <a:pt x="21485" y="1000"/>
                </a:cubicBezTo>
                <a:cubicBezTo>
                  <a:pt x="21473" y="866"/>
                  <a:pt x="21419" y="611"/>
                  <a:pt x="21364" y="433"/>
                </a:cubicBezTo>
                <a:cubicBezTo>
                  <a:pt x="21342" y="362"/>
                  <a:pt x="21324" y="301"/>
                  <a:pt x="21305" y="247"/>
                </a:cubicBezTo>
                <a:cubicBezTo>
                  <a:pt x="21270" y="250"/>
                  <a:pt x="21219" y="226"/>
                  <a:pt x="21156" y="162"/>
                </a:cubicBezTo>
                <a:cubicBezTo>
                  <a:pt x="21046" y="50"/>
                  <a:pt x="20941" y="16"/>
                  <a:pt x="20702" y="18"/>
                </a:cubicBezTo>
                <a:cubicBezTo>
                  <a:pt x="20614" y="19"/>
                  <a:pt x="20558" y="10"/>
                  <a:pt x="20505" y="0"/>
                </a:cubicBezTo>
                <a:close/>
              </a:path>
            </a:pathLst>
          </a:custGeom>
          <a:ln w="12700">
            <a:miter lim="400000"/>
          </a:ln>
          <a:effectLst>
            <a:outerShdw blurRad="254000" dist="127000" dir="2700000" rotWithShape="0">
              <a:srgbClr val="000000">
                <a:alpha val="50000"/>
              </a:srgbClr>
            </a:outerShdw>
          </a:effectLst>
        </p:spPr>
      </p:pic>
    </p:spTree>
    <p:extLst>
      <p:ext uri="{BB962C8B-B14F-4D97-AF65-F5344CB8AC3E}">
        <p14:creationId xmlns:p14="http://schemas.microsoft.com/office/powerpoint/2010/main" val="3993034753"/>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211"/>
                                        </p:tgtEl>
                                        <p:attrNameLst>
                                          <p:attrName>style.visibility</p:attrName>
                                        </p:attrNameLst>
                                      </p:cBhvr>
                                      <p:to>
                                        <p:strVal val="visible"/>
                                      </p:to>
                                    </p:set>
                                    <p:anim calcmode="lin" valueType="num">
                                      <p:cBhvr>
                                        <p:cTn id="7" dur="499" fill="hold"/>
                                        <p:tgtEl>
                                          <p:spTgt spid="211"/>
                                        </p:tgtEl>
                                        <p:attrNameLst>
                                          <p:attrName>ppt_w</p:attrName>
                                        </p:attrNameLst>
                                      </p:cBhvr>
                                      <p:tavLst>
                                        <p:tav tm="0">
                                          <p:val>
                                            <p:strVal val="4*#ppt_w"/>
                                          </p:val>
                                        </p:tav>
                                        <p:tav tm="100000">
                                          <p:val>
                                            <p:strVal val="#ppt_w"/>
                                          </p:val>
                                        </p:tav>
                                      </p:tavLst>
                                    </p:anim>
                                    <p:anim calcmode="lin" valueType="num">
                                      <p:cBhvr>
                                        <p:cTn id="8" dur="499" fill="hold"/>
                                        <p:tgtEl>
                                          <p:spTgt spid="21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p:tmAbs val="0"/>
                                  </p:iterate>
                                  <p:childTnLst>
                                    <p:set>
                                      <p:cBhvr>
                                        <p:cTn id="12" fill="hold"/>
                                        <p:tgtEl>
                                          <p:spTgt spid="212"/>
                                        </p:tgtEl>
                                        <p:attrNameLst>
                                          <p:attrName>style.visibility</p:attrName>
                                        </p:attrNameLst>
                                      </p:cBhvr>
                                      <p:to>
                                        <p:strVal val="visible"/>
                                      </p:to>
                                    </p:set>
                                    <p:anim calcmode="lin" valueType="num">
                                      <p:cBhvr>
                                        <p:cTn id="13" dur="499" fill="hold"/>
                                        <p:tgtEl>
                                          <p:spTgt spid="212"/>
                                        </p:tgtEl>
                                        <p:attrNameLst>
                                          <p:attrName>ppt_w</p:attrName>
                                        </p:attrNameLst>
                                      </p:cBhvr>
                                      <p:tavLst>
                                        <p:tav tm="0">
                                          <p:val>
                                            <p:strVal val="4*#ppt_w"/>
                                          </p:val>
                                        </p:tav>
                                        <p:tav tm="100000">
                                          <p:val>
                                            <p:strVal val="#ppt_w"/>
                                          </p:val>
                                        </p:tav>
                                      </p:tavLst>
                                    </p:anim>
                                    <p:anim calcmode="lin" valueType="num">
                                      <p:cBhvr>
                                        <p:cTn id="14" dur="499" fill="hold"/>
                                        <p:tgtEl>
                                          <p:spTgt spid="212"/>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p:tmAbs val="0"/>
                                  </p:iterate>
                                  <p:childTnLst>
                                    <p:set>
                                      <p:cBhvr>
                                        <p:cTn id="18" fill="hold"/>
                                        <p:tgtEl>
                                          <p:spTgt spid="213"/>
                                        </p:tgtEl>
                                        <p:attrNameLst>
                                          <p:attrName>style.visibility</p:attrName>
                                        </p:attrNameLst>
                                      </p:cBhvr>
                                      <p:to>
                                        <p:strVal val="visible"/>
                                      </p:to>
                                    </p:set>
                                    <p:anim calcmode="lin" valueType="num">
                                      <p:cBhvr>
                                        <p:cTn id="19" dur="499" fill="hold"/>
                                        <p:tgtEl>
                                          <p:spTgt spid="213"/>
                                        </p:tgtEl>
                                        <p:attrNameLst>
                                          <p:attrName>ppt_w</p:attrName>
                                        </p:attrNameLst>
                                      </p:cBhvr>
                                      <p:tavLst>
                                        <p:tav tm="0">
                                          <p:val>
                                            <p:strVal val="4*#ppt_w"/>
                                          </p:val>
                                        </p:tav>
                                        <p:tav tm="100000">
                                          <p:val>
                                            <p:strVal val="#ppt_w"/>
                                          </p:val>
                                        </p:tav>
                                      </p:tavLst>
                                    </p:anim>
                                    <p:anim calcmode="lin" valueType="num">
                                      <p:cBhvr>
                                        <p:cTn id="20" dur="499" fill="hold"/>
                                        <p:tgtEl>
                                          <p:spTgt spid="213"/>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iterate>
                                    <p:tmAbs val="0"/>
                                  </p:iterate>
                                  <p:childTnLst>
                                    <p:set>
                                      <p:cBhvr>
                                        <p:cTn id="24" fill="hold"/>
                                        <p:tgtEl>
                                          <p:spTgt spid="214"/>
                                        </p:tgtEl>
                                        <p:attrNameLst>
                                          <p:attrName>style.visibility</p:attrName>
                                        </p:attrNameLst>
                                      </p:cBhvr>
                                      <p:to>
                                        <p:strVal val="visible"/>
                                      </p:to>
                                    </p:set>
                                    <p:anim calcmode="lin" valueType="num">
                                      <p:cBhvr>
                                        <p:cTn id="25" dur="499" fill="hold"/>
                                        <p:tgtEl>
                                          <p:spTgt spid="214"/>
                                        </p:tgtEl>
                                        <p:attrNameLst>
                                          <p:attrName>ppt_w</p:attrName>
                                        </p:attrNameLst>
                                      </p:cBhvr>
                                      <p:tavLst>
                                        <p:tav tm="0">
                                          <p:val>
                                            <p:strVal val="4*#ppt_w"/>
                                          </p:val>
                                        </p:tav>
                                        <p:tav tm="100000">
                                          <p:val>
                                            <p:strVal val="#ppt_w"/>
                                          </p:val>
                                        </p:tav>
                                      </p:tavLst>
                                    </p:anim>
                                    <p:anim calcmode="lin" valueType="num">
                                      <p:cBhvr>
                                        <p:cTn id="26" dur="499" fill="hold"/>
                                        <p:tgtEl>
                                          <p:spTgt spid="214"/>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0" nodeType="clickEffect">
                                  <p:stCondLst>
                                    <p:cond delay="0"/>
                                  </p:stCondLst>
                                  <p:iterate>
                                    <p:tmAbs val="0"/>
                                  </p:iterate>
                                  <p:childTnLst>
                                    <p:set>
                                      <p:cBhvr>
                                        <p:cTn id="30" fill="hold"/>
                                        <p:tgtEl>
                                          <p:spTgt spid="215"/>
                                        </p:tgtEl>
                                        <p:attrNameLst>
                                          <p:attrName>style.visibility</p:attrName>
                                        </p:attrNameLst>
                                      </p:cBhvr>
                                      <p:to>
                                        <p:strVal val="visible"/>
                                      </p:to>
                                    </p:set>
                                    <p:anim calcmode="lin" valueType="num">
                                      <p:cBhvr>
                                        <p:cTn id="31" dur="499" fill="hold"/>
                                        <p:tgtEl>
                                          <p:spTgt spid="215"/>
                                        </p:tgtEl>
                                        <p:attrNameLst>
                                          <p:attrName>ppt_w</p:attrName>
                                        </p:attrNameLst>
                                      </p:cBhvr>
                                      <p:tavLst>
                                        <p:tav tm="0">
                                          <p:val>
                                            <p:strVal val="4*#ppt_w"/>
                                          </p:val>
                                        </p:tav>
                                        <p:tav tm="100000">
                                          <p:val>
                                            <p:strVal val="#ppt_w"/>
                                          </p:val>
                                        </p:tav>
                                      </p:tavLst>
                                    </p:anim>
                                    <p:anim calcmode="lin" valueType="num">
                                      <p:cBhvr>
                                        <p:cTn id="32" dur="499" fill="hold"/>
                                        <p:tgtEl>
                                          <p:spTgt spid="215"/>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0" nodeType="clickEffect">
                                  <p:stCondLst>
                                    <p:cond delay="0"/>
                                  </p:stCondLst>
                                  <p:iterate>
                                    <p:tmAbs val="0"/>
                                  </p:iterate>
                                  <p:childTnLst>
                                    <p:set>
                                      <p:cBhvr>
                                        <p:cTn id="36" fill="hold"/>
                                        <p:tgtEl>
                                          <p:spTgt spid="216"/>
                                        </p:tgtEl>
                                        <p:attrNameLst>
                                          <p:attrName>style.visibility</p:attrName>
                                        </p:attrNameLst>
                                      </p:cBhvr>
                                      <p:to>
                                        <p:strVal val="visible"/>
                                      </p:to>
                                    </p:set>
                                    <p:anim calcmode="lin" valueType="num">
                                      <p:cBhvr>
                                        <p:cTn id="37" dur="499" fill="hold"/>
                                        <p:tgtEl>
                                          <p:spTgt spid="216"/>
                                        </p:tgtEl>
                                        <p:attrNameLst>
                                          <p:attrName>ppt_w</p:attrName>
                                        </p:attrNameLst>
                                      </p:cBhvr>
                                      <p:tavLst>
                                        <p:tav tm="0">
                                          <p:val>
                                            <p:strVal val="4*#ppt_w"/>
                                          </p:val>
                                        </p:tav>
                                        <p:tav tm="100000">
                                          <p:val>
                                            <p:strVal val="#ppt_w"/>
                                          </p:val>
                                        </p:tav>
                                      </p:tavLst>
                                    </p:anim>
                                    <p:anim calcmode="lin" valueType="num">
                                      <p:cBhvr>
                                        <p:cTn id="38" dur="499" fill="hold"/>
                                        <p:tgtEl>
                                          <p:spTgt spid="216"/>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iterate>
                                    <p:tmAbs val="0"/>
                                  </p:iterate>
                                  <p:childTnLst>
                                    <p:set>
                                      <p:cBhvr>
                                        <p:cTn id="42" fill="hold"/>
                                        <p:tgtEl>
                                          <p:spTgt spid="217"/>
                                        </p:tgtEl>
                                        <p:attrNameLst>
                                          <p:attrName>style.visibility</p:attrName>
                                        </p:attrNameLst>
                                      </p:cBhvr>
                                      <p:to>
                                        <p:strVal val="visible"/>
                                      </p:to>
                                    </p:set>
                                    <p:anim calcmode="lin" valueType="num">
                                      <p:cBhvr>
                                        <p:cTn id="43" dur="499" fill="hold"/>
                                        <p:tgtEl>
                                          <p:spTgt spid="217"/>
                                        </p:tgtEl>
                                        <p:attrNameLst>
                                          <p:attrName>ppt_w</p:attrName>
                                        </p:attrNameLst>
                                      </p:cBhvr>
                                      <p:tavLst>
                                        <p:tav tm="0">
                                          <p:val>
                                            <p:strVal val="4*#ppt_w"/>
                                          </p:val>
                                        </p:tav>
                                        <p:tav tm="100000">
                                          <p:val>
                                            <p:strVal val="#ppt_w"/>
                                          </p:val>
                                        </p:tav>
                                      </p:tavLst>
                                    </p:anim>
                                    <p:anim calcmode="lin" valueType="num">
                                      <p:cBhvr>
                                        <p:cTn id="44" dur="499" fill="hold"/>
                                        <p:tgtEl>
                                          <p:spTgt spid="217"/>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grpId="0" nodeType="clickEffect">
                                  <p:stCondLst>
                                    <p:cond delay="0"/>
                                  </p:stCondLst>
                                  <p:iterate>
                                    <p:tmAbs val="0"/>
                                  </p:iterate>
                                  <p:childTnLst>
                                    <p:set>
                                      <p:cBhvr>
                                        <p:cTn id="48" fill="hold"/>
                                        <p:tgtEl>
                                          <p:spTgt spid="218"/>
                                        </p:tgtEl>
                                        <p:attrNameLst>
                                          <p:attrName>style.visibility</p:attrName>
                                        </p:attrNameLst>
                                      </p:cBhvr>
                                      <p:to>
                                        <p:strVal val="visible"/>
                                      </p:to>
                                    </p:set>
                                    <p:anim calcmode="lin" valueType="num">
                                      <p:cBhvr>
                                        <p:cTn id="49" dur="499" fill="hold"/>
                                        <p:tgtEl>
                                          <p:spTgt spid="218"/>
                                        </p:tgtEl>
                                        <p:attrNameLst>
                                          <p:attrName>ppt_w</p:attrName>
                                        </p:attrNameLst>
                                      </p:cBhvr>
                                      <p:tavLst>
                                        <p:tav tm="0">
                                          <p:val>
                                            <p:strVal val="4*#ppt_w"/>
                                          </p:val>
                                        </p:tav>
                                        <p:tav tm="100000">
                                          <p:val>
                                            <p:strVal val="#ppt_w"/>
                                          </p:val>
                                        </p:tav>
                                      </p:tavLst>
                                    </p:anim>
                                    <p:anim calcmode="lin" valueType="num">
                                      <p:cBhvr>
                                        <p:cTn id="50" dur="499" fill="hold"/>
                                        <p:tgtEl>
                                          <p:spTgt spid="218"/>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32" fill="hold" grpId="0" nodeType="clickEffect">
                                  <p:stCondLst>
                                    <p:cond delay="0"/>
                                  </p:stCondLst>
                                  <p:iterate>
                                    <p:tmAbs val="0"/>
                                  </p:iterate>
                                  <p:childTnLst>
                                    <p:set>
                                      <p:cBhvr>
                                        <p:cTn id="54" fill="hold"/>
                                        <p:tgtEl>
                                          <p:spTgt spid="219"/>
                                        </p:tgtEl>
                                        <p:attrNameLst>
                                          <p:attrName>style.visibility</p:attrName>
                                        </p:attrNameLst>
                                      </p:cBhvr>
                                      <p:to>
                                        <p:strVal val="visible"/>
                                      </p:to>
                                    </p:set>
                                    <p:anim calcmode="lin" valueType="num">
                                      <p:cBhvr>
                                        <p:cTn id="55" dur="499" fill="hold"/>
                                        <p:tgtEl>
                                          <p:spTgt spid="219"/>
                                        </p:tgtEl>
                                        <p:attrNameLst>
                                          <p:attrName>ppt_w</p:attrName>
                                        </p:attrNameLst>
                                      </p:cBhvr>
                                      <p:tavLst>
                                        <p:tav tm="0">
                                          <p:val>
                                            <p:strVal val="4*#ppt_w"/>
                                          </p:val>
                                        </p:tav>
                                        <p:tav tm="100000">
                                          <p:val>
                                            <p:strVal val="#ppt_w"/>
                                          </p:val>
                                        </p:tav>
                                      </p:tavLst>
                                    </p:anim>
                                    <p:anim calcmode="lin" valueType="num">
                                      <p:cBhvr>
                                        <p:cTn id="56" dur="499" fill="hold"/>
                                        <p:tgtEl>
                                          <p:spTgt spid="219"/>
                                        </p:tgtEl>
                                        <p:attrNameLst>
                                          <p:attrName>ppt_h</p:attrName>
                                        </p:attrNameLst>
                                      </p:cBhvr>
                                      <p:tavLst>
                                        <p:tav tm="0">
                                          <p:val>
                                            <p:strVal val="4*#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32" fill="hold" grpId="0" nodeType="clickEffect">
                                  <p:stCondLst>
                                    <p:cond delay="0"/>
                                  </p:stCondLst>
                                  <p:iterate>
                                    <p:tmAbs val="0"/>
                                  </p:iterate>
                                  <p:childTnLst>
                                    <p:set>
                                      <p:cBhvr>
                                        <p:cTn id="60" fill="hold"/>
                                        <p:tgtEl>
                                          <p:spTgt spid="220"/>
                                        </p:tgtEl>
                                        <p:attrNameLst>
                                          <p:attrName>style.visibility</p:attrName>
                                        </p:attrNameLst>
                                      </p:cBhvr>
                                      <p:to>
                                        <p:strVal val="visible"/>
                                      </p:to>
                                    </p:set>
                                    <p:anim calcmode="lin" valueType="num">
                                      <p:cBhvr>
                                        <p:cTn id="61" dur="499" fill="hold"/>
                                        <p:tgtEl>
                                          <p:spTgt spid="220"/>
                                        </p:tgtEl>
                                        <p:attrNameLst>
                                          <p:attrName>ppt_w</p:attrName>
                                        </p:attrNameLst>
                                      </p:cBhvr>
                                      <p:tavLst>
                                        <p:tav tm="0">
                                          <p:val>
                                            <p:strVal val="4*#ppt_w"/>
                                          </p:val>
                                        </p:tav>
                                        <p:tav tm="100000">
                                          <p:val>
                                            <p:strVal val="#ppt_w"/>
                                          </p:val>
                                        </p:tav>
                                      </p:tavLst>
                                    </p:anim>
                                    <p:anim calcmode="lin" valueType="num">
                                      <p:cBhvr>
                                        <p:cTn id="62" dur="499" fill="hold"/>
                                        <p:tgtEl>
                                          <p:spTgt spid="220"/>
                                        </p:tgtEl>
                                        <p:attrNameLst>
                                          <p:attrName>ppt_h</p:attrName>
                                        </p:attrNameLst>
                                      </p:cBhvr>
                                      <p:tavLst>
                                        <p:tav tm="0">
                                          <p:val>
                                            <p:strVal val="4*#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32" fill="hold" grpId="0" nodeType="clickEffect">
                                  <p:stCondLst>
                                    <p:cond delay="0"/>
                                  </p:stCondLst>
                                  <p:iterate>
                                    <p:tmAbs val="0"/>
                                  </p:iterate>
                                  <p:childTnLst>
                                    <p:set>
                                      <p:cBhvr>
                                        <p:cTn id="66" fill="hold"/>
                                        <p:tgtEl>
                                          <p:spTgt spid="221"/>
                                        </p:tgtEl>
                                        <p:attrNameLst>
                                          <p:attrName>style.visibility</p:attrName>
                                        </p:attrNameLst>
                                      </p:cBhvr>
                                      <p:to>
                                        <p:strVal val="visible"/>
                                      </p:to>
                                    </p:set>
                                    <p:anim calcmode="lin" valueType="num">
                                      <p:cBhvr>
                                        <p:cTn id="67" dur="499" fill="hold"/>
                                        <p:tgtEl>
                                          <p:spTgt spid="221"/>
                                        </p:tgtEl>
                                        <p:attrNameLst>
                                          <p:attrName>ppt_w</p:attrName>
                                        </p:attrNameLst>
                                      </p:cBhvr>
                                      <p:tavLst>
                                        <p:tav tm="0">
                                          <p:val>
                                            <p:strVal val="4*#ppt_w"/>
                                          </p:val>
                                        </p:tav>
                                        <p:tav tm="100000">
                                          <p:val>
                                            <p:strVal val="#ppt_w"/>
                                          </p:val>
                                        </p:tav>
                                      </p:tavLst>
                                    </p:anim>
                                    <p:anim calcmode="lin" valueType="num">
                                      <p:cBhvr>
                                        <p:cTn id="68" dur="499" fill="hold"/>
                                        <p:tgtEl>
                                          <p:spTgt spid="221"/>
                                        </p:tgtEl>
                                        <p:attrNameLst>
                                          <p:attrName>ppt_h</p:attrName>
                                        </p:attrNameLst>
                                      </p:cBhvr>
                                      <p:tavLst>
                                        <p:tav tm="0">
                                          <p:val>
                                            <p:strVal val="4*#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32" fill="hold" grpId="0" nodeType="clickEffect">
                                  <p:stCondLst>
                                    <p:cond delay="0"/>
                                  </p:stCondLst>
                                  <p:iterate>
                                    <p:tmAbs val="0"/>
                                  </p:iterate>
                                  <p:childTnLst>
                                    <p:set>
                                      <p:cBhvr>
                                        <p:cTn id="72" fill="hold"/>
                                        <p:tgtEl>
                                          <p:spTgt spid="222"/>
                                        </p:tgtEl>
                                        <p:attrNameLst>
                                          <p:attrName>style.visibility</p:attrName>
                                        </p:attrNameLst>
                                      </p:cBhvr>
                                      <p:to>
                                        <p:strVal val="visible"/>
                                      </p:to>
                                    </p:set>
                                    <p:anim calcmode="lin" valueType="num">
                                      <p:cBhvr>
                                        <p:cTn id="73" dur="499" fill="hold"/>
                                        <p:tgtEl>
                                          <p:spTgt spid="222"/>
                                        </p:tgtEl>
                                        <p:attrNameLst>
                                          <p:attrName>ppt_w</p:attrName>
                                        </p:attrNameLst>
                                      </p:cBhvr>
                                      <p:tavLst>
                                        <p:tav tm="0">
                                          <p:val>
                                            <p:strVal val="4*#ppt_w"/>
                                          </p:val>
                                        </p:tav>
                                        <p:tav tm="100000">
                                          <p:val>
                                            <p:strVal val="#ppt_w"/>
                                          </p:val>
                                        </p:tav>
                                      </p:tavLst>
                                    </p:anim>
                                    <p:anim calcmode="lin" valueType="num">
                                      <p:cBhvr>
                                        <p:cTn id="74" dur="499" fill="hold"/>
                                        <p:tgtEl>
                                          <p:spTgt spid="222"/>
                                        </p:tgtEl>
                                        <p:attrNameLst>
                                          <p:attrName>ppt_h</p:attrName>
                                        </p:attrNameLst>
                                      </p:cBhvr>
                                      <p:tavLst>
                                        <p:tav tm="0">
                                          <p:val>
                                            <p:strVal val="4*#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32" fill="hold" grpId="0" nodeType="clickEffect">
                                  <p:stCondLst>
                                    <p:cond delay="0"/>
                                  </p:stCondLst>
                                  <p:iterate>
                                    <p:tmAbs val="0"/>
                                  </p:iterate>
                                  <p:childTnLst>
                                    <p:set>
                                      <p:cBhvr>
                                        <p:cTn id="78" fill="hold"/>
                                        <p:tgtEl>
                                          <p:spTgt spid="223"/>
                                        </p:tgtEl>
                                        <p:attrNameLst>
                                          <p:attrName>style.visibility</p:attrName>
                                        </p:attrNameLst>
                                      </p:cBhvr>
                                      <p:to>
                                        <p:strVal val="visible"/>
                                      </p:to>
                                    </p:set>
                                    <p:anim calcmode="lin" valueType="num">
                                      <p:cBhvr>
                                        <p:cTn id="79" dur="499" fill="hold"/>
                                        <p:tgtEl>
                                          <p:spTgt spid="223"/>
                                        </p:tgtEl>
                                        <p:attrNameLst>
                                          <p:attrName>ppt_w</p:attrName>
                                        </p:attrNameLst>
                                      </p:cBhvr>
                                      <p:tavLst>
                                        <p:tav tm="0">
                                          <p:val>
                                            <p:strVal val="4*#ppt_w"/>
                                          </p:val>
                                        </p:tav>
                                        <p:tav tm="100000">
                                          <p:val>
                                            <p:strVal val="#ppt_w"/>
                                          </p:val>
                                        </p:tav>
                                      </p:tavLst>
                                    </p:anim>
                                    <p:anim calcmode="lin" valueType="num">
                                      <p:cBhvr>
                                        <p:cTn id="80" dur="499" fill="hold"/>
                                        <p:tgtEl>
                                          <p:spTgt spid="223"/>
                                        </p:tgtEl>
                                        <p:attrNameLst>
                                          <p:attrName>ppt_h</p:attrName>
                                        </p:attrNameLst>
                                      </p:cBhvr>
                                      <p:tavLst>
                                        <p:tav tm="0">
                                          <p:val>
                                            <p:strVal val="4*#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3" presetClass="entr" presetSubtype="32" fill="hold" grpId="0" nodeType="clickEffect">
                                  <p:stCondLst>
                                    <p:cond delay="0"/>
                                  </p:stCondLst>
                                  <p:iterate>
                                    <p:tmAbs val="0"/>
                                  </p:iterate>
                                  <p:childTnLst>
                                    <p:set>
                                      <p:cBhvr>
                                        <p:cTn id="84" fill="hold"/>
                                        <p:tgtEl>
                                          <p:spTgt spid="224"/>
                                        </p:tgtEl>
                                        <p:attrNameLst>
                                          <p:attrName>style.visibility</p:attrName>
                                        </p:attrNameLst>
                                      </p:cBhvr>
                                      <p:to>
                                        <p:strVal val="visible"/>
                                      </p:to>
                                    </p:set>
                                    <p:anim calcmode="lin" valueType="num">
                                      <p:cBhvr>
                                        <p:cTn id="85" dur="499" fill="hold"/>
                                        <p:tgtEl>
                                          <p:spTgt spid="224"/>
                                        </p:tgtEl>
                                        <p:attrNameLst>
                                          <p:attrName>ppt_w</p:attrName>
                                        </p:attrNameLst>
                                      </p:cBhvr>
                                      <p:tavLst>
                                        <p:tav tm="0">
                                          <p:val>
                                            <p:strVal val="4*#ppt_w"/>
                                          </p:val>
                                        </p:tav>
                                        <p:tav tm="100000">
                                          <p:val>
                                            <p:strVal val="#ppt_w"/>
                                          </p:val>
                                        </p:tav>
                                      </p:tavLst>
                                    </p:anim>
                                    <p:anim calcmode="lin" valueType="num">
                                      <p:cBhvr>
                                        <p:cTn id="86" dur="499" fill="hold"/>
                                        <p:tgtEl>
                                          <p:spTgt spid="224"/>
                                        </p:tgtEl>
                                        <p:attrNameLst>
                                          <p:attrName>ppt_h</p:attrName>
                                        </p:attrNameLst>
                                      </p:cBhvr>
                                      <p:tavLst>
                                        <p:tav tm="0">
                                          <p:val>
                                            <p:strVal val="4*#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32" fill="hold" grpId="0" nodeType="clickEffect">
                                  <p:stCondLst>
                                    <p:cond delay="0"/>
                                  </p:stCondLst>
                                  <p:iterate>
                                    <p:tmAbs val="0"/>
                                  </p:iterate>
                                  <p:childTnLst>
                                    <p:set>
                                      <p:cBhvr>
                                        <p:cTn id="90" fill="hold"/>
                                        <p:tgtEl>
                                          <p:spTgt spid="225"/>
                                        </p:tgtEl>
                                        <p:attrNameLst>
                                          <p:attrName>style.visibility</p:attrName>
                                        </p:attrNameLst>
                                      </p:cBhvr>
                                      <p:to>
                                        <p:strVal val="visible"/>
                                      </p:to>
                                    </p:set>
                                    <p:anim calcmode="lin" valueType="num">
                                      <p:cBhvr>
                                        <p:cTn id="91" dur="499" fill="hold"/>
                                        <p:tgtEl>
                                          <p:spTgt spid="225"/>
                                        </p:tgtEl>
                                        <p:attrNameLst>
                                          <p:attrName>ppt_w</p:attrName>
                                        </p:attrNameLst>
                                      </p:cBhvr>
                                      <p:tavLst>
                                        <p:tav tm="0">
                                          <p:val>
                                            <p:strVal val="4*#ppt_w"/>
                                          </p:val>
                                        </p:tav>
                                        <p:tav tm="100000">
                                          <p:val>
                                            <p:strVal val="#ppt_w"/>
                                          </p:val>
                                        </p:tav>
                                      </p:tavLst>
                                    </p:anim>
                                    <p:anim calcmode="lin" valueType="num">
                                      <p:cBhvr>
                                        <p:cTn id="92" dur="499" fill="hold"/>
                                        <p:tgtEl>
                                          <p:spTgt spid="225"/>
                                        </p:tgtEl>
                                        <p:attrNameLst>
                                          <p:attrName>ppt_h</p:attrName>
                                        </p:attrNameLst>
                                      </p:cBhvr>
                                      <p:tavLst>
                                        <p:tav tm="0">
                                          <p:val>
                                            <p:strVal val="4*#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32" fill="hold" grpId="0" nodeType="clickEffect">
                                  <p:stCondLst>
                                    <p:cond delay="0"/>
                                  </p:stCondLst>
                                  <p:iterate>
                                    <p:tmAbs val="0"/>
                                  </p:iterate>
                                  <p:childTnLst>
                                    <p:set>
                                      <p:cBhvr>
                                        <p:cTn id="96" fill="hold"/>
                                        <p:tgtEl>
                                          <p:spTgt spid="226"/>
                                        </p:tgtEl>
                                        <p:attrNameLst>
                                          <p:attrName>style.visibility</p:attrName>
                                        </p:attrNameLst>
                                      </p:cBhvr>
                                      <p:to>
                                        <p:strVal val="visible"/>
                                      </p:to>
                                    </p:set>
                                    <p:anim calcmode="lin" valueType="num">
                                      <p:cBhvr>
                                        <p:cTn id="97" dur="499" fill="hold"/>
                                        <p:tgtEl>
                                          <p:spTgt spid="226"/>
                                        </p:tgtEl>
                                        <p:attrNameLst>
                                          <p:attrName>ppt_w</p:attrName>
                                        </p:attrNameLst>
                                      </p:cBhvr>
                                      <p:tavLst>
                                        <p:tav tm="0">
                                          <p:val>
                                            <p:strVal val="4*#ppt_w"/>
                                          </p:val>
                                        </p:tav>
                                        <p:tav tm="100000">
                                          <p:val>
                                            <p:strVal val="#ppt_w"/>
                                          </p:val>
                                        </p:tav>
                                      </p:tavLst>
                                    </p:anim>
                                    <p:anim calcmode="lin" valueType="num">
                                      <p:cBhvr>
                                        <p:cTn id="98" dur="499" fill="hold"/>
                                        <p:tgtEl>
                                          <p:spTgt spid="226"/>
                                        </p:tgtEl>
                                        <p:attrNameLst>
                                          <p:attrName>ppt_h</p:attrName>
                                        </p:attrNameLst>
                                      </p:cBhvr>
                                      <p:tavLst>
                                        <p:tav tm="0">
                                          <p:val>
                                            <p:strVal val="4*#ppt_h"/>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32" fill="hold" grpId="0" nodeType="clickEffect">
                                  <p:stCondLst>
                                    <p:cond delay="0"/>
                                  </p:stCondLst>
                                  <p:iterate>
                                    <p:tmAbs val="0"/>
                                  </p:iterate>
                                  <p:childTnLst>
                                    <p:set>
                                      <p:cBhvr>
                                        <p:cTn id="102" fill="hold"/>
                                        <p:tgtEl>
                                          <p:spTgt spid="227"/>
                                        </p:tgtEl>
                                        <p:attrNameLst>
                                          <p:attrName>style.visibility</p:attrName>
                                        </p:attrNameLst>
                                      </p:cBhvr>
                                      <p:to>
                                        <p:strVal val="visible"/>
                                      </p:to>
                                    </p:set>
                                    <p:anim calcmode="lin" valueType="num">
                                      <p:cBhvr>
                                        <p:cTn id="103" dur="499" fill="hold"/>
                                        <p:tgtEl>
                                          <p:spTgt spid="227"/>
                                        </p:tgtEl>
                                        <p:attrNameLst>
                                          <p:attrName>ppt_w</p:attrName>
                                        </p:attrNameLst>
                                      </p:cBhvr>
                                      <p:tavLst>
                                        <p:tav tm="0">
                                          <p:val>
                                            <p:strVal val="4*#ppt_w"/>
                                          </p:val>
                                        </p:tav>
                                        <p:tav tm="100000">
                                          <p:val>
                                            <p:strVal val="#ppt_w"/>
                                          </p:val>
                                        </p:tav>
                                      </p:tavLst>
                                    </p:anim>
                                    <p:anim calcmode="lin" valueType="num">
                                      <p:cBhvr>
                                        <p:cTn id="104" dur="499" fill="hold"/>
                                        <p:tgtEl>
                                          <p:spTgt spid="227"/>
                                        </p:tgtEl>
                                        <p:attrNameLst>
                                          <p:attrName>ppt_h</p:attrName>
                                        </p:attrNameLst>
                                      </p:cBhvr>
                                      <p:tavLst>
                                        <p:tav tm="0">
                                          <p:val>
                                            <p:strVal val="4*#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32" fill="hold" grpId="0" nodeType="clickEffect">
                                  <p:stCondLst>
                                    <p:cond delay="0"/>
                                  </p:stCondLst>
                                  <p:iterate>
                                    <p:tmAbs val="0"/>
                                  </p:iterate>
                                  <p:childTnLst>
                                    <p:set>
                                      <p:cBhvr>
                                        <p:cTn id="108" fill="hold"/>
                                        <p:tgtEl>
                                          <p:spTgt spid="228"/>
                                        </p:tgtEl>
                                        <p:attrNameLst>
                                          <p:attrName>style.visibility</p:attrName>
                                        </p:attrNameLst>
                                      </p:cBhvr>
                                      <p:to>
                                        <p:strVal val="visible"/>
                                      </p:to>
                                    </p:set>
                                    <p:anim calcmode="lin" valueType="num">
                                      <p:cBhvr>
                                        <p:cTn id="109" dur="499" fill="hold"/>
                                        <p:tgtEl>
                                          <p:spTgt spid="228"/>
                                        </p:tgtEl>
                                        <p:attrNameLst>
                                          <p:attrName>ppt_w</p:attrName>
                                        </p:attrNameLst>
                                      </p:cBhvr>
                                      <p:tavLst>
                                        <p:tav tm="0">
                                          <p:val>
                                            <p:strVal val="4*#ppt_w"/>
                                          </p:val>
                                        </p:tav>
                                        <p:tav tm="100000">
                                          <p:val>
                                            <p:strVal val="#ppt_w"/>
                                          </p:val>
                                        </p:tav>
                                      </p:tavLst>
                                    </p:anim>
                                    <p:anim calcmode="lin" valueType="num">
                                      <p:cBhvr>
                                        <p:cTn id="110" dur="499" fill="hold"/>
                                        <p:tgtEl>
                                          <p:spTgt spid="2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advAuto="0"/>
      <p:bldP spid="212" grpId="0" animBg="1" advAuto="0"/>
      <p:bldP spid="213" grpId="0" animBg="1" advAuto="0"/>
      <p:bldP spid="214" grpId="0" animBg="1" advAuto="0"/>
      <p:bldP spid="215" grpId="0" animBg="1" advAuto="0"/>
      <p:bldP spid="216" grpId="0" animBg="1" advAuto="0"/>
      <p:bldP spid="217" grpId="0" animBg="1" advAuto="0"/>
      <p:bldP spid="218" grpId="0" animBg="1" advAuto="0"/>
      <p:bldP spid="219" grpId="0" animBg="1" advAuto="0"/>
      <p:bldP spid="220" grpId="0" animBg="1" advAuto="0"/>
      <p:bldP spid="221" grpId="0" animBg="1" advAuto="0"/>
      <p:bldP spid="222" grpId="0" animBg="1" advAuto="0"/>
      <p:bldP spid="223" grpId="0" animBg="1" advAuto="0"/>
      <p:bldP spid="224" grpId="0" animBg="1" advAuto="0"/>
      <p:bldP spid="225" grpId="0" animBg="1" advAuto="0"/>
      <p:bldP spid="226" grpId="0" animBg="1" advAuto="0"/>
      <p:bldP spid="227" grpId="0" animBg="1" advAuto="0"/>
      <p:bldP spid="22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D51B-D053-574C-9EB9-91A6E9ABD9CB}"/>
              </a:ext>
            </a:extLst>
          </p:cNvPr>
          <p:cNvSpPr>
            <a:spLocks noGrp="1"/>
          </p:cNvSpPr>
          <p:nvPr>
            <p:ph type="title"/>
          </p:nvPr>
        </p:nvSpPr>
        <p:spPr/>
        <p:txBody>
          <a:bodyPr/>
          <a:lstStyle/>
          <a:p>
            <a:r>
              <a:rPr lang="en-GB" dirty="0"/>
              <a:t>Who are we?</a:t>
            </a:r>
          </a:p>
        </p:txBody>
      </p:sp>
      <p:sp>
        <p:nvSpPr>
          <p:cNvPr id="3" name="Date Placeholder 2">
            <a:extLst>
              <a:ext uri="{FF2B5EF4-FFF2-40B4-BE49-F238E27FC236}">
                <a16:creationId xmlns:a16="http://schemas.microsoft.com/office/drawing/2014/main" id="{6A3B75D3-FB44-154C-9E0F-7F5D19E08230}"/>
              </a:ext>
            </a:extLst>
          </p:cNvPr>
          <p:cNvSpPr>
            <a:spLocks noGrp="1"/>
          </p:cNvSpPr>
          <p:nvPr>
            <p:ph type="dt" sz="half" idx="2"/>
          </p:nvPr>
        </p:nvSpPr>
        <p:spPr/>
        <p:txBody>
          <a:bodyPr/>
          <a:lstStyle/>
          <a:p>
            <a:r>
              <a:rPr lang="en-GB"/>
              <a:t>1 Aug 2019</a:t>
            </a:r>
            <a:endParaRPr lang="en-GB" dirty="0"/>
          </a:p>
        </p:txBody>
      </p:sp>
      <p:sp>
        <p:nvSpPr>
          <p:cNvPr id="4" name="Footer Placeholder 3">
            <a:extLst>
              <a:ext uri="{FF2B5EF4-FFF2-40B4-BE49-F238E27FC236}">
                <a16:creationId xmlns:a16="http://schemas.microsoft.com/office/drawing/2014/main" id="{57040980-FD8F-374F-8809-6467CC665E7A}"/>
              </a:ext>
            </a:extLst>
          </p:cNvPr>
          <p:cNvSpPr>
            <a:spLocks noGrp="1"/>
          </p:cNvSpPr>
          <p:nvPr>
            <p:ph type="ftr" sz="quarter" idx="3"/>
          </p:nvPr>
        </p:nvSpPr>
        <p:spPr/>
        <p:txBody>
          <a:bodyPr/>
          <a:lstStyle/>
          <a:p>
            <a:r>
              <a:rPr lang="en-GB"/>
              <a:t>Capture4VR: From VR Photography to VR Video</a:t>
            </a:r>
          </a:p>
        </p:txBody>
      </p:sp>
      <p:sp>
        <p:nvSpPr>
          <p:cNvPr id="5" name="Slide Number Placeholder 4">
            <a:extLst>
              <a:ext uri="{FF2B5EF4-FFF2-40B4-BE49-F238E27FC236}">
                <a16:creationId xmlns:a16="http://schemas.microsoft.com/office/drawing/2014/main" id="{21E9A2A1-D36C-974C-B9F6-DB266D2F447F}"/>
              </a:ext>
            </a:extLst>
          </p:cNvPr>
          <p:cNvSpPr>
            <a:spLocks noGrp="1"/>
          </p:cNvSpPr>
          <p:nvPr>
            <p:ph type="sldNum" sz="quarter" idx="4"/>
          </p:nvPr>
        </p:nvSpPr>
        <p:spPr/>
        <p:txBody>
          <a:bodyPr/>
          <a:lstStyle/>
          <a:p>
            <a:fld id="{9B281B64-7B92-47B0-8A60-E22259C079AF}" type="slidenum">
              <a:rPr lang="en-GB" smtClean="0"/>
              <a:pPr/>
              <a:t>3</a:t>
            </a:fld>
            <a:endParaRPr lang="en-GB"/>
          </a:p>
        </p:txBody>
      </p:sp>
      <p:grpSp>
        <p:nvGrpSpPr>
          <p:cNvPr id="70" name="Group 69">
            <a:extLst>
              <a:ext uri="{FF2B5EF4-FFF2-40B4-BE49-F238E27FC236}">
                <a16:creationId xmlns:a16="http://schemas.microsoft.com/office/drawing/2014/main" id="{79CE4993-03F8-294B-A697-BDC5B5484F86}"/>
              </a:ext>
            </a:extLst>
          </p:cNvPr>
          <p:cNvGrpSpPr/>
          <p:nvPr/>
        </p:nvGrpSpPr>
        <p:grpSpPr>
          <a:xfrm>
            <a:off x="176355" y="1481692"/>
            <a:ext cx="2114490" cy="3869885"/>
            <a:chOff x="176355" y="1481692"/>
            <a:chExt cx="2114490" cy="3869885"/>
          </a:xfrm>
        </p:grpSpPr>
        <p:pic>
          <p:nvPicPr>
            <p:cNvPr id="33" name="Picture 32" descr="A person wearing glasses and smiling at the camera&#10;&#10;Description automatically generated">
              <a:extLst>
                <a:ext uri="{FF2B5EF4-FFF2-40B4-BE49-F238E27FC236}">
                  <a16:creationId xmlns:a16="http://schemas.microsoft.com/office/drawing/2014/main" id="{E9C24681-983E-AC45-890E-ADD15DF7806A}"/>
                </a:ext>
              </a:extLst>
            </p:cNvPr>
            <p:cNvPicPr>
              <a:picLocks noChangeAspect="1"/>
            </p:cNvPicPr>
            <p:nvPr/>
          </p:nvPicPr>
          <p:blipFill>
            <a:blip r:embed="rId3"/>
            <a:stretch>
              <a:fillRect/>
            </a:stretch>
          </p:blipFill>
          <p:spPr>
            <a:xfrm>
              <a:off x="333600" y="2015846"/>
              <a:ext cx="1800000" cy="2405310"/>
            </a:xfrm>
            <a:prstGeom prst="rect">
              <a:avLst/>
            </a:prstGeom>
          </p:spPr>
        </p:pic>
        <p:sp>
          <p:nvSpPr>
            <p:cNvPr id="43" name="TextBox 42">
              <a:extLst>
                <a:ext uri="{FF2B5EF4-FFF2-40B4-BE49-F238E27FC236}">
                  <a16:creationId xmlns:a16="http://schemas.microsoft.com/office/drawing/2014/main" id="{DFAA22C6-CD7D-D746-B929-0A2ED6698886}"/>
                </a:ext>
              </a:extLst>
            </p:cNvPr>
            <p:cNvSpPr txBox="1"/>
            <p:nvPr/>
          </p:nvSpPr>
          <p:spPr>
            <a:xfrm>
              <a:off x="176355" y="1481692"/>
              <a:ext cx="2114490" cy="400110"/>
            </a:xfrm>
            <a:prstGeom prst="rect">
              <a:avLst/>
            </a:prstGeom>
            <a:noFill/>
          </p:spPr>
          <p:txBody>
            <a:bodyPr wrap="none" rtlCol="0">
              <a:spAutoFit/>
            </a:bodyPr>
            <a:lstStyle/>
            <a:p>
              <a:pPr algn="ctr"/>
              <a:r>
                <a:rPr lang="en-GB" sz="2000" dirty="0">
                  <a:solidFill>
                    <a:schemeClr val="bg1"/>
                  </a:solidFill>
                </a:rPr>
                <a:t>Christian Richardt</a:t>
              </a:r>
            </a:p>
          </p:txBody>
        </p:sp>
        <p:pic>
          <p:nvPicPr>
            <p:cNvPr id="51" name="Picture 50">
              <a:extLst>
                <a:ext uri="{FF2B5EF4-FFF2-40B4-BE49-F238E27FC236}">
                  <a16:creationId xmlns:a16="http://schemas.microsoft.com/office/drawing/2014/main" id="{BECF5C46-1E97-2241-B392-F80EA05C9A7D}"/>
                </a:ext>
              </a:extLst>
            </p:cNvPr>
            <p:cNvPicPr>
              <a:picLocks noChangeAspect="1"/>
            </p:cNvPicPr>
            <p:nvPr/>
          </p:nvPicPr>
          <p:blipFill>
            <a:blip r:embed="rId4"/>
            <a:stretch>
              <a:fillRect/>
            </a:stretch>
          </p:blipFill>
          <p:spPr>
            <a:xfrm>
              <a:off x="333600" y="4746314"/>
              <a:ext cx="1800000" cy="605263"/>
            </a:xfrm>
            <a:prstGeom prst="rect">
              <a:avLst/>
            </a:prstGeom>
          </p:spPr>
        </p:pic>
      </p:grpSp>
      <p:grpSp>
        <p:nvGrpSpPr>
          <p:cNvPr id="71" name="Group 70">
            <a:extLst>
              <a:ext uri="{FF2B5EF4-FFF2-40B4-BE49-F238E27FC236}">
                <a16:creationId xmlns:a16="http://schemas.microsoft.com/office/drawing/2014/main" id="{FF70AFAD-55B8-5249-8B49-6A087CFA12E2}"/>
              </a:ext>
            </a:extLst>
          </p:cNvPr>
          <p:cNvGrpSpPr/>
          <p:nvPr/>
        </p:nvGrpSpPr>
        <p:grpSpPr>
          <a:xfrm>
            <a:off x="2278560" y="1481692"/>
            <a:ext cx="1800000" cy="3831628"/>
            <a:chOff x="2278560" y="1481692"/>
            <a:chExt cx="1800000" cy="3831628"/>
          </a:xfrm>
        </p:grpSpPr>
        <p:pic>
          <p:nvPicPr>
            <p:cNvPr id="35" name="Picture 34" descr="A boy smiling for the camera&#10;&#10;Description automatically generated">
              <a:extLst>
                <a:ext uri="{FF2B5EF4-FFF2-40B4-BE49-F238E27FC236}">
                  <a16:creationId xmlns:a16="http://schemas.microsoft.com/office/drawing/2014/main" id="{B0CC47C3-E035-4D4D-BDF4-59E2361B623A}"/>
                </a:ext>
              </a:extLst>
            </p:cNvPr>
            <p:cNvPicPr>
              <a:picLocks noChangeAspect="1"/>
            </p:cNvPicPr>
            <p:nvPr/>
          </p:nvPicPr>
          <p:blipFill>
            <a:blip r:embed="rId5"/>
            <a:stretch>
              <a:fillRect/>
            </a:stretch>
          </p:blipFill>
          <p:spPr>
            <a:xfrm>
              <a:off x="2278560" y="2023378"/>
              <a:ext cx="1800000" cy="2397778"/>
            </a:xfrm>
            <a:prstGeom prst="rect">
              <a:avLst/>
            </a:prstGeom>
          </p:spPr>
        </p:pic>
        <p:sp>
          <p:nvSpPr>
            <p:cNvPr id="44" name="TextBox 43">
              <a:extLst>
                <a:ext uri="{FF2B5EF4-FFF2-40B4-BE49-F238E27FC236}">
                  <a16:creationId xmlns:a16="http://schemas.microsoft.com/office/drawing/2014/main" id="{8481C391-0D2E-5742-9A88-51E975B5E5C4}"/>
                </a:ext>
              </a:extLst>
            </p:cNvPr>
            <p:cNvSpPr txBox="1"/>
            <p:nvPr/>
          </p:nvSpPr>
          <p:spPr>
            <a:xfrm>
              <a:off x="2299283" y="1481692"/>
              <a:ext cx="1758558" cy="400110"/>
            </a:xfrm>
            <a:prstGeom prst="rect">
              <a:avLst/>
            </a:prstGeom>
            <a:noFill/>
          </p:spPr>
          <p:txBody>
            <a:bodyPr wrap="none" rtlCol="0">
              <a:spAutoFit/>
            </a:bodyPr>
            <a:lstStyle/>
            <a:p>
              <a:pPr algn="ctr"/>
              <a:r>
                <a:rPr lang="en-GB" sz="2000" dirty="0">
                  <a:solidFill>
                    <a:schemeClr val="bg1"/>
                  </a:solidFill>
                </a:rPr>
                <a:t>Peter </a:t>
              </a:r>
              <a:r>
                <a:rPr lang="en-GB" sz="2000" dirty="0" err="1">
                  <a:solidFill>
                    <a:schemeClr val="bg1"/>
                  </a:solidFill>
                </a:rPr>
                <a:t>Hedman</a:t>
              </a:r>
              <a:endParaRPr lang="en-GB" sz="2000" dirty="0">
                <a:solidFill>
                  <a:schemeClr val="bg1"/>
                </a:solidFill>
              </a:endParaRPr>
            </a:p>
          </p:txBody>
        </p:sp>
        <p:pic>
          <p:nvPicPr>
            <p:cNvPr id="57" name="Picture 56" descr="A close up of a logo&#10;&#10;Description automatically generated">
              <a:extLst>
                <a:ext uri="{FF2B5EF4-FFF2-40B4-BE49-F238E27FC236}">
                  <a16:creationId xmlns:a16="http://schemas.microsoft.com/office/drawing/2014/main" id="{94B83326-9989-CF48-9DB5-2E34C9E33354}"/>
                </a:ext>
              </a:extLst>
            </p:cNvPr>
            <p:cNvPicPr>
              <a:picLocks noChangeAspect="1"/>
            </p:cNvPicPr>
            <p:nvPr/>
          </p:nvPicPr>
          <p:blipFill>
            <a:blip r:embed="rId6"/>
            <a:stretch>
              <a:fillRect/>
            </a:stretch>
          </p:blipFill>
          <p:spPr>
            <a:xfrm>
              <a:off x="2278560" y="4784570"/>
              <a:ext cx="1800000" cy="528750"/>
            </a:xfrm>
            <a:prstGeom prst="rect">
              <a:avLst/>
            </a:prstGeom>
          </p:spPr>
        </p:pic>
      </p:grpSp>
      <p:grpSp>
        <p:nvGrpSpPr>
          <p:cNvPr id="72" name="Group 71">
            <a:extLst>
              <a:ext uri="{FF2B5EF4-FFF2-40B4-BE49-F238E27FC236}">
                <a16:creationId xmlns:a16="http://schemas.microsoft.com/office/drawing/2014/main" id="{F6140D77-AE7C-A843-BB62-4D5549A44456}"/>
              </a:ext>
            </a:extLst>
          </p:cNvPr>
          <p:cNvGrpSpPr/>
          <p:nvPr/>
        </p:nvGrpSpPr>
        <p:grpSpPr>
          <a:xfrm>
            <a:off x="6165044" y="1481692"/>
            <a:ext cx="1800000" cy="3740053"/>
            <a:chOff x="4223520" y="1481692"/>
            <a:chExt cx="1800000" cy="3740053"/>
          </a:xfrm>
        </p:grpSpPr>
        <p:pic>
          <p:nvPicPr>
            <p:cNvPr id="31" name="Picture 30" descr="A person wearing glasses and smiling at the camera&#10;&#10;Description automatically generated">
              <a:extLst>
                <a:ext uri="{FF2B5EF4-FFF2-40B4-BE49-F238E27FC236}">
                  <a16:creationId xmlns:a16="http://schemas.microsoft.com/office/drawing/2014/main" id="{06FA2F75-C89E-884F-9B09-D32C805FC7E1}"/>
                </a:ext>
              </a:extLst>
            </p:cNvPr>
            <p:cNvPicPr>
              <a:picLocks noChangeAspect="1"/>
            </p:cNvPicPr>
            <p:nvPr/>
          </p:nvPicPr>
          <p:blipFill>
            <a:blip r:embed="rId7"/>
            <a:stretch>
              <a:fillRect/>
            </a:stretch>
          </p:blipFill>
          <p:spPr>
            <a:xfrm>
              <a:off x="4223520" y="2019867"/>
              <a:ext cx="1800000" cy="2404800"/>
            </a:xfrm>
            <a:prstGeom prst="rect">
              <a:avLst/>
            </a:prstGeom>
          </p:spPr>
        </p:pic>
        <p:sp>
          <p:nvSpPr>
            <p:cNvPr id="45" name="TextBox 44">
              <a:extLst>
                <a:ext uri="{FF2B5EF4-FFF2-40B4-BE49-F238E27FC236}">
                  <a16:creationId xmlns:a16="http://schemas.microsoft.com/office/drawing/2014/main" id="{84EC0A40-6F5C-234D-BC0D-061A609B36B8}"/>
                </a:ext>
              </a:extLst>
            </p:cNvPr>
            <p:cNvSpPr txBox="1"/>
            <p:nvPr/>
          </p:nvSpPr>
          <p:spPr>
            <a:xfrm>
              <a:off x="4364341" y="1481692"/>
              <a:ext cx="1518364" cy="400110"/>
            </a:xfrm>
            <a:prstGeom prst="rect">
              <a:avLst/>
            </a:prstGeom>
            <a:noFill/>
          </p:spPr>
          <p:txBody>
            <a:bodyPr wrap="none" rtlCol="0">
              <a:spAutoFit/>
            </a:bodyPr>
            <a:lstStyle/>
            <a:p>
              <a:pPr algn="ctr"/>
              <a:r>
                <a:rPr lang="en-GB" sz="2000" dirty="0">
                  <a:solidFill>
                    <a:schemeClr val="bg1"/>
                  </a:solidFill>
                </a:rPr>
                <a:t>Brian Cabral</a:t>
              </a:r>
            </a:p>
          </p:txBody>
        </p:sp>
        <p:pic>
          <p:nvPicPr>
            <p:cNvPr id="61" name="Picture 60" descr="A close up of a logo&#10;&#10;Description automatically generated">
              <a:extLst>
                <a:ext uri="{FF2B5EF4-FFF2-40B4-BE49-F238E27FC236}">
                  <a16:creationId xmlns:a16="http://schemas.microsoft.com/office/drawing/2014/main" id="{F1CFD6F9-B278-5445-854B-651189F4E4D2}"/>
                </a:ext>
              </a:extLst>
            </p:cNvPr>
            <p:cNvPicPr>
              <a:picLocks noChangeAspect="1"/>
            </p:cNvPicPr>
            <p:nvPr/>
          </p:nvPicPr>
          <p:blipFill>
            <a:blip r:embed="rId8"/>
            <a:stretch>
              <a:fillRect/>
            </a:stretch>
          </p:blipFill>
          <p:spPr>
            <a:xfrm>
              <a:off x="4223520" y="4876145"/>
              <a:ext cx="1800000" cy="345600"/>
            </a:xfrm>
            <a:prstGeom prst="rect">
              <a:avLst/>
            </a:prstGeom>
          </p:spPr>
        </p:pic>
      </p:grpSp>
      <p:grpSp>
        <p:nvGrpSpPr>
          <p:cNvPr id="73" name="Group 72">
            <a:extLst>
              <a:ext uri="{FF2B5EF4-FFF2-40B4-BE49-F238E27FC236}">
                <a16:creationId xmlns:a16="http://schemas.microsoft.com/office/drawing/2014/main" id="{7683C5AA-3C02-2A47-9930-16F85C638B65}"/>
              </a:ext>
            </a:extLst>
          </p:cNvPr>
          <p:cNvGrpSpPr/>
          <p:nvPr/>
        </p:nvGrpSpPr>
        <p:grpSpPr>
          <a:xfrm>
            <a:off x="4074015" y="1481692"/>
            <a:ext cx="2095575" cy="3871453"/>
            <a:chOff x="6020695" y="1481692"/>
            <a:chExt cx="2095575" cy="3871453"/>
          </a:xfrm>
        </p:grpSpPr>
        <p:pic>
          <p:nvPicPr>
            <p:cNvPr id="39" name="Picture 38" descr="A person posing for the camera&#10;&#10;Description automatically generated">
              <a:extLst>
                <a:ext uri="{FF2B5EF4-FFF2-40B4-BE49-F238E27FC236}">
                  <a16:creationId xmlns:a16="http://schemas.microsoft.com/office/drawing/2014/main" id="{F2BD9F92-1B0F-544A-B105-A64955D4C26D}"/>
                </a:ext>
              </a:extLst>
            </p:cNvPr>
            <p:cNvPicPr>
              <a:picLocks noChangeAspect="1"/>
            </p:cNvPicPr>
            <p:nvPr/>
          </p:nvPicPr>
          <p:blipFill>
            <a:blip r:embed="rId9"/>
            <a:stretch>
              <a:fillRect/>
            </a:stretch>
          </p:blipFill>
          <p:spPr>
            <a:xfrm>
              <a:off x="6168480" y="2022267"/>
              <a:ext cx="1800000" cy="2400000"/>
            </a:xfrm>
            <a:prstGeom prst="rect">
              <a:avLst/>
            </a:prstGeom>
          </p:spPr>
        </p:pic>
        <p:sp>
          <p:nvSpPr>
            <p:cNvPr id="47" name="TextBox 46">
              <a:extLst>
                <a:ext uri="{FF2B5EF4-FFF2-40B4-BE49-F238E27FC236}">
                  <a16:creationId xmlns:a16="http://schemas.microsoft.com/office/drawing/2014/main" id="{A4C3CD03-2E46-F845-8359-122805E9BD4E}"/>
                </a:ext>
              </a:extLst>
            </p:cNvPr>
            <p:cNvSpPr txBox="1"/>
            <p:nvPr/>
          </p:nvSpPr>
          <p:spPr>
            <a:xfrm>
              <a:off x="6020695" y="1481692"/>
              <a:ext cx="2095575" cy="400110"/>
            </a:xfrm>
            <a:prstGeom prst="rect">
              <a:avLst/>
            </a:prstGeom>
            <a:noFill/>
          </p:spPr>
          <p:txBody>
            <a:bodyPr wrap="none" rtlCol="0">
              <a:spAutoFit/>
            </a:bodyPr>
            <a:lstStyle/>
            <a:p>
              <a:pPr algn="ctr"/>
              <a:r>
                <a:rPr lang="en-GB" sz="2000" dirty="0">
                  <a:solidFill>
                    <a:schemeClr val="bg1"/>
                  </a:solidFill>
                </a:rPr>
                <a:t>Ryan S. Overbeck</a:t>
              </a:r>
            </a:p>
          </p:txBody>
        </p:sp>
        <p:pic>
          <p:nvPicPr>
            <p:cNvPr id="63" name="Picture 62" descr="A picture containing text&#10;&#10;Description automatically generated">
              <a:extLst>
                <a:ext uri="{FF2B5EF4-FFF2-40B4-BE49-F238E27FC236}">
                  <a16:creationId xmlns:a16="http://schemas.microsoft.com/office/drawing/2014/main" id="{17443046-1F64-3848-9099-62BB78045AEC}"/>
                </a:ext>
              </a:extLst>
            </p:cNvPr>
            <p:cNvPicPr>
              <a:picLocks noChangeAspect="1"/>
            </p:cNvPicPr>
            <p:nvPr/>
          </p:nvPicPr>
          <p:blipFill>
            <a:blip r:embed="rId10"/>
            <a:stretch>
              <a:fillRect/>
            </a:stretch>
          </p:blipFill>
          <p:spPr>
            <a:xfrm>
              <a:off x="6168480" y="4744745"/>
              <a:ext cx="1800000" cy="608400"/>
            </a:xfrm>
            <a:prstGeom prst="rect">
              <a:avLst/>
            </a:prstGeom>
          </p:spPr>
        </p:pic>
      </p:grpSp>
      <p:grpSp>
        <p:nvGrpSpPr>
          <p:cNvPr id="75" name="Group 74">
            <a:extLst>
              <a:ext uri="{FF2B5EF4-FFF2-40B4-BE49-F238E27FC236}">
                <a16:creationId xmlns:a16="http://schemas.microsoft.com/office/drawing/2014/main" id="{05FEA51B-2099-BD4A-9B04-4EEDD3DB8AF2}"/>
              </a:ext>
            </a:extLst>
          </p:cNvPr>
          <p:cNvGrpSpPr/>
          <p:nvPr/>
        </p:nvGrpSpPr>
        <p:grpSpPr>
          <a:xfrm>
            <a:off x="10058400" y="1481692"/>
            <a:ext cx="1800000" cy="3758503"/>
            <a:chOff x="10058400" y="1481692"/>
            <a:chExt cx="1800000" cy="3758503"/>
          </a:xfrm>
        </p:grpSpPr>
        <p:pic>
          <p:nvPicPr>
            <p:cNvPr id="41" name="Picture 40" descr="A close up of a person smiling for the camera&#10;&#10;Description automatically generated">
              <a:extLst>
                <a:ext uri="{FF2B5EF4-FFF2-40B4-BE49-F238E27FC236}">
                  <a16:creationId xmlns:a16="http://schemas.microsoft.com/office/drawing/2014/main" id="{14AE353A-1C96-CB43-9621-AAD0C49C8C19}"/>
                </a:ext>
              </a:extLst>
            </p:cNvPr>
            <p:cNvPicPr>
              <a:picLocks noChangeAspect="1"/>
            </p:cNvPicPr>
            <p:nvPr/>
          </p:nvPicPr>
          <p:blipFill>
            <a:blip r:embed="rId11"/>
            <a:stretch>
              <a:fillRect/>
            </a:stretch>
          </p:blipFill>
          <p:spPr>
            <a:xfrm>
              <a:off x="10058400" y="2022267"/>
              <a:ext cx="1800000" cy="2400000"/>
            </a:xfrm>
            <a:prstGeom prst="rect">
              <a:avLst/>
            </a:prstGeom>
          </p:spPr>
        </p:pic>
        <p:sp>
          <p:nvSpPr>
            <p:cNvPr id="49" name="TextBox 48">
              <a:extLst>
                <a:ext uri="{FF2B5EF4-FFF2-40B4-BE49-F238E27FC236}">
                  <a16:creationId xmlns:a16="http://schemas.microsoft.com/office/drawing/2014/main" id="{B5149082-7AC6-F445-89DB-DC366EA81A54}"/>
                </a:ext>
              </a:extLst>
            </p:cNvPr>
            <p:cNvSpPr txBox="1"/>
            <p:nvPr/>
          </p:nvSpPr>
          <p:spPr>
            <a:xfrm>
              <a:off x="10123240" y="1481692"/>
              <a:ext cx="1670329" cy="400110"/>
            </a:xfrm>
            <a:prstGeom prst="rect">
              <a:avLst/>
            </a:prstGeom>
            <a:noFill/>
          </p:spPr>
          <p:txBody>
            <a:bodyPr wrap="none" rtlCol="0">
              <a:spAutoFit/>
            </a:bodyPr>
            <a:lstStyle/>
            <a:p>
              <a:pPr algn="ctr"/>
              <a:r>
                <a:rPr lang="en-GB" sz="2000" dirty="0">
                  <a:solidFill>
                    <a:schemeClr val="bg1"/>
                  </a:solidFill>
                </a:rPr>
                <a:t>Steve Sullivan</a:t>
              </a:r>
            </a:p>
          </p:txBody>
        </p:sp>
        <p:pic>
          <p:nvPicPr>
            <p:cNvPr id="67" name="Picture 66">
              <a:extLst>
                <a:ext uri="{FF2B5EF4-FFF2-40B4-BE49-F238E27FC236}">
                  <a16:creationId xmlns:a16="http://schemas.microsoft.com/office/drawing/2014/main" id="{CF1F7D2F-E7C1-EC42-9A84-A6B6562AC6B6}"/>
                </a:ext>
              </a:extLst>
            </p:cNvPr>
            <p:cNvPicPr>
              <a:picLocks noChangeAspect="1"/>
            </p:cNvPicPr>
            <p:nvPr/>
          </p:nvPicPr>
          <p:blipFill>
            <a:blip r:embed="rId12"/>
            <a:stretch>
              <a:fillRect/>
            </a:stretch>
          </p:blipFill>
          <p:spPr>
            <a:xfrm>
              <a:off x="10058400" y="4857695"/>
              <a:ext cx="1800000" cy="382500"/>
            </a:xfrm>
            <a:prstGeom prst="rect">
              <a:avLst/>
            </a:prstGeom>
          </p:spPr>
        </p:pic>
      </p:grpSp>
      <p:grpSp>
        <p:nvGrpSpPr>
          <p:cNvPr id="74" name="Group 73">
            <a:extLst>
              <a:ext uri="{FF2B5EF4-FFF2-40B4-BE49-F238E27FC236}">
                <a16:creationId xmlns:a16="http://schemas.microsoft.com/office/drawing/2014/main" id="{40FDC04D-089E-0442-8C30-E27732BA0E6A}"/>
              </a:ext>
            </a:extLst>
          </p:cNvPr>
          <p:cNvGrpSpPr/>
          <p:nvPr/>
        </p:nvGrpSpPr>
        <p:grpSpPr>
          <a:xfrm>
            <a:off x="8113440" y="1481692"/>
            <a:ext cx="1800000" cy="3868441"/>
            <a:chOff x="8113440" y="1481692"/>
            <a:chExt cx="1800000" cy="3868441"/>
          </a:xfrm>
        </p:grpSpPr>
        <p:pic>
          <p:nvPicPr>
            <p:cNvPr id="37" name="Picture 36" descr="A person smiling for the camera&#10;&#10;Description automatically generated">
              <a:extLst>
                <a:ext uri="{FF2B5EF4-FFF2-40B4-BE49-F238E27FC236}">
                  <a16:creationId xmlns:a16="http://schemas.microsoft.com/office/drawing/2014/main" id="{90E86879-F70D-3E49-BEF7-E09789E210A5}"/>
                </a:ext>
              </a:extLst>
            </p:cNvPr>
            <p:cNvPicPr>
              <a:picLocks noChangeAspect="1"/>
            </p:cNvPicPr>
            <p:nvPr/>
          </p:nvPicPr>
          <p:blipFill>
            <a:blip r:embed="rId13"/>
            <a:stretch>
              <a:fillRect/>
            </a:stretch>
          </p:blipFill>
          <p:spPr>
            <a:xfrm>
              <a:off x="8113440" y="2020591"/>
              <a:ext cx="1800000" cy="2403352"/>
            </a:xfrm>
            <a:prstGeom prst="rect">
              <a:avLst/>
            </a:prstGeom>
          </p:spPr>
        </p:pic>
        <p:sp>
          <p:nvSpPr>
            <p:cNvPr id="48" name="TextBox 47">
              <a:extLst>
                <a:ext uri="{FF2B5EF4-FFF2-40B4-BE49-F238E27FC236}">
                  <a16:creationId xmlns:a16="http://schemas.microsoft.com/office/drawing/2014/main" id="{D1F318D7-03E7-BD44-B460-53766B49884A}"/>
                </a:ext>
              </a:extLst>
            </p:cNvPr>
            <p:cNvSpPr txBox="1"/>
            <p:nvPr/>
          </p:nvSpPr>
          <p:spPr>
            <a:xfrm>
              <a:off x="8119706" y="1481692"/>
              <a:ext cx="1787477" cy="400110"/>
            </a:xfrm>
            <a:prstGeom prst="rect">
              <a:avLst/>
            </a:prstGeom>
            <a:noFill/>
          </p:spPr>
          <p:txBody>
            <a:bodyPr wrap="none" rtlCol="0">
              <a:spAutoFit/>
            </a:bodyPr>
            <a:lstStyle/>
            <a:p>
              <a:pPr algn="ctr"/>
              <a:r>
                <a:rPr lang="en-GB" sz="2000" dirty="0">
                  <a:solidFill>
                    <a:schemeClr val="bg1"/>
                  </a:solidFill>
                </a:rPr>
                <a:t>Robert Konrad</a:t>
              </a:r>
            </a:p>
          </p:txBody>
        </p:sp>
        <p:pic>
          <p:nvPicPr>
            <p:cNvPr id="69" name="Picture 68" descr="A picture containing tableware, plate, vector graphics&#10;&#10;Description automatically generated">
              <a:extLst>
                <a:ext uri="{FF2B5EF4-FFF2-40B4-BE49-F238E27FC236}">
                  <a16:creationId xmlns:a16="http://schemas.microsoft.com/office/drawing/2014/main" id="{EC77BD00-9224-5F45-AC9D-011727C9C096}"/>
                </a:ext>
              </a:extLst>
            </p:cNvPr>
            <p:cNvPicPr>
              <a:picLocks noChangeAspect="1"/>
            </p:cNvPicPr>
            <p:nvPr/>
          </p:nvPicPr>
          <p:blipFill>
            <a:blip r:embed="rId14"/>
            <a:stretch>
              <a:fillRect/>
            </a:stretch>
          </p:blipFill>
          <p:spPr>
            <a:xfrm>
              <a:off x="8113440" y="4747757"/>
              <a:ext cx="1800000" cy="602376"/>
            </a:xfrm>
            <a:prstGeom prst="rect">
              <a:avLst/>
            </a:prstGeom>
          </p:spPr>
        </p:pic>
      </p:grpSp>
    </p:spTree>
    <p:extLst>
      <p:ext uri="{BB962C8B-B14F-4D97-AF65-F5344CB8AC3E}">
        <p14:creationId xmlns:p14="http://schemas.microsoft.com/office/powerpoint/2010/main" val="2901246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Motion Pictures (1890s)</a:t>
            </a:r>
          </a:p>
        </p:txBody>
      </p:sp>
      <p:sp>
        <p:nvSpPr>
          <p:cNvPr id="4" name="Date Placeholder 3"/>
          <p:cNvSpPr>
            <a:spLocks noGrp="1"/>
          </p:cNvSpPr>
          <p:nvPr>
            <p:ph type="dt" sz="half" idx="2"/>
          </p:nvPr>
        </p:nvSpPr>
        <p:spPr/>
        <p:txBody>
          <a:bodyPr/>
          <a:lstStyle/>
          <a:p>
            <a:r>
              <a:rPr lang="en-GB"/>
              <a:t>1 Aug 2019</a:t>
            </a:r>
            <a:endParaRPr lang="en-GB" dirty="0"/>
          </a:p>
        </p:txBody>
      </p:sp>
      <p:sp>
        <p:nvSpPr>
          <p:cNvPr id="5" name="Footer Placeholder 4"/>
          <p:cNvSpPr>
            <a:spLocks noGrp="1"/>
          </p:cNvSpPr>
          <p:nvPr>
            <p:ph type="ftr" sz="quarter" idx="3"/>
          </p:nvPr>
        </p:nvSpPr>
        <p:spPr/>
        <p:txBody>
          <a:bodyPr/>
          <a:lstStyle/>
          <a:p>
            <a:r>
              <a:rPr lang="en-GB" dirty="0"/>
              <a:t>Capture4VR: From VR Photography to VR Video</a:t>
            </a:r>
          </a:p>
        </p:txBody>
      </p:sp>
      <p:sp>
        <p:nvSpPr>
          <p:cNvPr id="6" name="Slide Number Placeholder 5"/>
          <p:cNvSpPr>
            <a:spLocks noGrp="1"/>
          </p:cNvSpPr>
          <p:nvPr>
            <p:ph type="sldNum" sz="quarter" idx="4"/>
          </p:nvPr>
        </p:nvSpPr>
        <p:spPr/>
        <p:txBody>
          <a:bodyPr/>
          <a:lstStyle/>
          <a:p>
            <a:fld id="{9B281B64-7B92-47B0-8A60-E22259C079AF}" type="slidenum">
              <a:rPr lang="en-GB" smtClean="0"/>
              <a:pPr/>
              <a:t>30</a:t>
            </a:fld>
            <a:endParaRPr lang="en-GB"/>
          </a:p>
        </p:txBody>
      </p:sp>
      <p:sp>
        <p:nvSpPr>
          <p:cNvPr id="8" name="© David Tett/King’s College London"/>
          <p:cNvSpPr txBox="1"/>
          <p:nvPr/>
        </p:nvSpPr>
        <p:spPr>
          <a:xfrm rot="16200000">
            <a:off x="8683037" y="5005999"/>
            <a:ext cx="2231381"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lang="en-GB" sz="1200" kern="0" dirty="0">
                <a:solidFill>
                  <a:schemeClr val="accent2">
                    <a:lumMod val="20000"/>
                    <a:lumOff val="80000"/>
                  </a:schemeClr>
                </a:solidFill>
                <a:effectLst/>
                <a:latin typeface="+mn-lt"/>
              </a:rPr>
              <a:t>The U.S. National Archives (1926)</a:t>
            </a:r>
          </a:p>
        </p:txBody>
      </p:sp>
      <p:pic>
        <p:nvPicPr>
          <p:cNvPr id="10" name="first-nighters_posing_for_the_camera_outside_the_warners_theater_before_the_premiere_of_-don_juan-_with_john_barrymore_-_nara_-_535750.jpg" descr="first-nighters_posing_for_the_camera_outside_the_warners_theater_before_the_premiere_of_-don_juan-_with_john_barrymore_-_nara_-_535750.jpg"/>
          <p:cNvPicPr>
            <a:picLocks noGrp="1" noChangeAspect="1"/>
          </p:cNvPicPr>
          <p:nvPr>
            <p:ph idx="1"/>
          </p:nvPr>
        </p:nvPicPr>
        <p:blipFill>
          <a:blip r:embed="rId3"/>
          <a:stretch>
            <a:fillRect/>
          </a:stretch>
        </p:blipFill>
        <p:spPr>
          <a:xfrm rot="10869">
            <a:off x="2558770" y="838200"/>
            <a:ext cx="7103035" cy="5400675"/>
          </a:xfrm>
          <a:prstGeom prst="rect">
            <a:avLst/>
          </a:prstGeom>
          <a:ln w="12700">
            <a:miter lim="400000"/>
          </a:ln>
        </p:spPr>
      </p:pic>
    </p:spTree>
    <p:extLst>
      <p:ext uri="{BB962C8B-B14F-4D97-AF65-F5344CB8AC3E}">
        <p14:creationId xmlns:p14="http://schemas.microsoft.com/office/powerpoint/2010/main" val="248376815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Widescreen motion picture film formats</a:t>
            </a:r>
          </a:p>
        </p:txBody>
      </p:sp>
      <p:sp>
        <p:nvSpPr>
          <p:cNvPr id="3" name="Content Placeholder 2"/>
          <p:cNvSpPr>
            <a:spLocks noGrp="1"/>
          </p:cNvSpPr>
          <p:nvPr>
            <p:ph sz="half" idx="1"/>
          </p:nvPr>
        </p:nvSpPr>
        <p:spPr/>
        <p:txBody>
          <a:bodyPr/>
          <a:lstStyle/>
          <a:p>
            <a:r>
              <a:rPr lang="en-GB" dirty="0"/>
              <a:t>First success in late 1920s and before 1932 Great Depression:</a:t>
            </a:r>
          </a:p>
          <a:p>
            <a:pPr lvl="1"/>
            <a:r>
              <a:rPr lang="en-GB" dirty="0"/>
              <a:t>e.g. </a:t>
            </a:r>
            <a:r>
              <a:rPr lang="en-GB" dirty="0" err="1"/>
              <a:t>NaturalVision</a:t>
            </a:r>
            <a:r>
              <a:rPr lang="en-GB" dirty="0"/>
              <a:t>, Fox Grandeur, </a:t>
            </a:r>
            <a:r>
              <a:rPr lang="en-GB" dirty="0" err="1"/>
              <a:t>Magnifilm</a:t>
            </a:r>
            <a:r>
              <a:rPr lang="en-GB" dirty="0"/>
              <a:t> (2:1 aspect ratio)</a:t>
            </a:r>
          </a:p>
          <a:p>
            <a:pPr lvl="1"/>
            <a:r>
              <a:rPr lang="en-GB" dirty="0"/>
              <a:t>Warner Vitascope, MGM </a:t>
            </a:r>
            <a:r>
              <a:rPr lang="en-GB" dirty="0" err="1"/>
              <a:t>Realife</a:t>
            </a:r>
            <a:endParaRPr lang="en-GB" dirty="0"/>
          </a:p>
        </p:txBody>
      </p:sp>
      <p:sp>
        <p:nvSpPr>
          <p:cNvPr id="4" name="Content Placeholder 3"/>
          <p:cNvSpPr>
            <a:spLocks noGrp="1"/>
          </p:cNvSpPr>
          <p:nvPr>
            <p:ph sz="half" idx="2"/>
          </p:nvPr>
        </p:nvSpPr>
        <p:spPr/>
        <p:txBody>
          <a:bodyPr/>
          <a:lstStyle/>
          <a:p>
            <a:r>
              <a:rPr lang="en-GB" dirty="0"/>
              <a:t>Second wave in 1950s and 60s:</a:t>
            </a:r>
          </a:p>
          <a:p>
            <a:pPr lvl="1"/>
            <a:r>
              <a:rPr lang="en-GB" dirty="0"/>
              <a:t>Ultra Panavision 70 (2.76:1)</a:t>
            </a:r>
          </a:p>
          <a:p>
            <a:pPr lvl="2"/>
            <a:r>
              <a:rPr lang="en-GB" dirty="0"/>
              <a:t>Ben-</a:t>
            </a:r>
            <a:r>
              <a:rPr lang="en-GB" dirty="0" err="1"/>
              <a:t>Hur</a:t>
            </a:r>
            <a:r>
              <a:rPr lang="en-GB" dirty="0"/>
              <a:t> (1959)</a:t>
            </a:r>
          </a:p>
          <a:p>
            <a:pPr lvl="1"/>
            <a:r>
              <a:rPr lang="en-GB" dirty="0" err="1"/>
              <a:t>CinemaScope</a:t>
            </a:r>
            <a:r>
              <a:rPr lang="en-GB" dirty="0"/>
              <a:t> (2.35:1 – 2.55:1)</a:t>
            </a:r>
          </a:p>
          <a:p>
            <a:pPr lvl="2"/>
            <a:r>
              <a:rPr lang="en-GB" dirty="0"/>
              <a:t>Lady and the Tramp (1955)</a:t>
            </a:r>
          </a:p>
          <a:p>
            <a:pPr lvl="1"/>
            <a:r>
              <a:rPr lang="en-GB" dirty="0"/>
              <a:t>Super Panavision 70 (2.20:1)</a:t>
            </a:r>
          </a:p>
          <a:p>
            <a:pPr lvl="2"/>
            <a:r>
              <a:rPr lang="en-GB" dirty="0"/>
              <a:t>2001: A Space Odyssey (1968)</a:t>
            </a:r>
          </a:p>
        </p:txBody>
      </p:sp>
      <p:sp>
        <p:nvSpPr>
          <p:cNvPr id="5" name="Date Placeholder 4"/>
          <p:cNvSpPr>
            <a:spLocks noGrp="1"/>
          </p:cNvSpPr>
          <p:nvPr>
            <p:ph type="dt" sz="half" idx="10"/>
          </p:nvPr>
        </p:nvSpPr>
        <p:spPr/>
        <p:txBody>
          <a:bodyPr/>
          <a:lstStyle/>
          <a:p>
            <a:r>
              <a:rPr lang="en-GB"/>
              <a:t>1 Aug 2019</a:t>
            </a:r>
            <a:endParaRPr lang="en-GB" dirty="0"/>
          </a:p>
        </p:txBody>
      </p:sp>
      <p:sp>
        <p:nvSpPr>
          <p:cNvPr id="6" name="Footer Placeholder 5"/>
          <p:cNvSpPr>
            <a:spLocks noGrp="1"/>
          </p:cNvSpPr>
          <p:nvPr>
            <p:ph type="ftr" sz="quarter" idx="3"/>
          </p:nvPr>
        </p:nvSpPr>
        <p:spPr/>
        <p:txBody>
          <a:bodyPr/>
          <a:lstStyle/>
          <a:p>
            <a:r>
              <a:rPr lang="en-GB"/>
              <a:t>Capture4VR: From VR Photography to VR Video</a:t>
            </a:r>
          </a:p>
        </p:txBody>
      </p:sp>
      <p:sp>
        <p:nvSpPr>
          <p:cNvPr id="7" name="Slide Number Placeholder 6"/>
          <p:cNvSpPr>
            <a:spLocks noGrp="1"/>
          </p:cNvSpPr>
          <p:nvPr>
            <p:ph type="sldNum" sz="quarter" idx="4"/>
          </p:nvPr>
        </p:nvSpPr>
        <p:spPr/>
        <p:txBody>
          <a:bodyPr/>
          <a:lstStyle/>
          <a:p>
            <a:fld id="{9B281B64-7B92-47B0-8A60-E22259C079AF}" type="slidenum">
              <a:rPr lang="en-GB" smtClean="0"/>
              <a:pPr/>
              <a:t>31</a:t>
            </a:fld>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054" y="3689157"/>
            <a:ext cx="4581525" cy="1971675"/>
          </a:xfrm>
          <a:prstGeom prst="rect">
            <a:avLst/>
          </a:prstGeom>
        </p:spPr>
      </p:pic>
      <p:sp>
        <p:nvSpPr>
          <p:cNvPr id="9" name="© David Tett/King’s College London"/>
          <p:cNvSpPr txBox="1"/>
          <p:nvPr/>
        </p:nvSpPr>
        <p:spPr>
          <a:xfrm rot="16200000">
            <a:off x="4820665" y="4546593"/>
            <a:ext cx="1830630"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lang="en-GB" sz="1200" kern="0" dirty="0">
                <a:solidFill>
                  <a:schemeClr val="accent2">
                    <a:lumMod val="20000"/>
                    <a:lumOff val="80000"/>
                  </a:schemeClr>
                </a:solidFill>
                <a:effectLst/>
                <a:latin typeface="+mn-lt"/>
              </a:rPr>
              <a:t>© Buena Vista Distribution</a:t>
            </a:r>
          </a:p>
        </p:txBody>
      </p:sp>
      <p:sp>
        <p:nvSpPr>
          <p:cNvPr id="10" name="© David Tett/King’s College London"/>
          <p:cNvSpPr txBox="1"/>
          <p:nvPr/>
        </p:nvSpPr>
        <p:spPr>
          <a:xfrm>
            <a:off x="1460233" y="5667024"/>
            <a:ext cx="3713165"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algn="ctr" defTabSz="410751" hangingPunct="0"/>
            <a:r>
              <a:rPr lang="en-GB" sz="1200" kern="0" dirty="0">
                <a:solidFill>
                  <a:schemeClr val="accent2">
                    <a:lumMod val="20000"/>
                    <a:lumOff val="80000"/>
                  </a:schemeClr>
                </a:solidFill>
                <a:effectLst/>
                <a:latin typeface="+mn-lt"/>
              </a:rPr>
              <a:t>Screenshot of “The Big Fisherman” (1959), the first film released using the Super Panavision 70 process.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619" y="4567899"/>
            <a:ext cx="3721240" cy="1540593"/>
          </a:xfrm>
          <a:prstGeom prst="rect">
            <a:avLst/>
          </a:prstGeom>
        </p:spPr>
      </p:pic>
    </p:spTree>
    <p:extLst>
      <p:ext uri="{BB962C8B-B14F-4D97-AF65-F5344CB8AC3E}">
        <p14:creationId xmlns:p14="http://schemas.microsoft.com/office/powerpoint/2010/main" val="401718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500"/>
                                        <p:tgtEl>
                                          <p:spTgt spid="4">
                                            <p:txEl>
                                              <p:pRg st="5" end="5"/>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r>
              <a:rPr lang="en-GB" dirty="0"/>
              <a:t>Cinerama (1952)</a:t>
            </a:r>
          </a:p>
        </p:txBody>
      </p:sp>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79525" y="1965325"/>
            <a:ext cx="4076700" cy="3810000"/>
          </a:xfrm>
        </p:spPr>
      </p:pic>
      <p:sp>
        <p:nvSpPr>
          <p:cNvPr id="12" name="Text Placeholder 11"/>
          <p:cNvSpPr>
            <a:spLocks noGrp="1"/>
          </p:cNvSpPr>
          <p:nvPr>
            <p:ph type="body" sz="quarter" idx="3"/>
          </p:nvPr>
        </p:nvSpPr>
        <p:spPr/>
        <p:txBody>
          <a:bodyPr/>
          <a:lstStyle/>
          <a:p>
            <a:r>
              <a:rPr lang="en-GB" b="0" dirty="0"/>
              <a:t>Circle-Vision 360° (1955)</a:t>
            </a:r>
          </a:p>
        </p:txBody>
      </p:sp>
      <p:sp>
        <p:nvSpPr>
          <p:cNvPr id="4" name="Date Placeholder 3"/>
          <p:cNvSpPr>
            <a:spLocks noGrp="1"/>
          </p:cNvSpPr>
          <p:nvPr>
            <p:ph type="dt" sz="half" idx="10"/>
          </p:nvPr>
        </p:nvSpPr>
        <p:spPr/>
        <p:txBody>
          <a:bodyPr/>
          <a:lstStyle/>
          <a:p>
            <a:r>
              <a:rPr lang="en-GB"/>
              <a:t>1 Aug 2019</a:t>
            </a:r>
            <a:endParaRPr lang="en-GB" dirty="0"/>
          </a:p>
        </p:txBody>
      </p:sp>
      <p:sp>
        <p:nvSpPr>
          <p:cNvPr id="7" name="Title 6"/>
          <p:cNvSpPr>
            <a:spLocks noGrp="1"/>
          </p:cNvSpPr>
          <p:nvPr>
            <p:ph type="title"/>
          </p:nvPr>
        </p:nvSpPr>
        <p:spPr/>
        <p:txBody>
          <a:bodyPr/>
          <a:lstStyle/>
          <a:p>
            <a:r>
              <a:rPr lang="en-GB" dirty="0"/>
              <a:t>Multi-projector projection</a:t>
            </a:r>
          </a:p>
        </p:txBody>
      </p:sp>
      <p:sp>
        <p:nvSpPr>
          <p:cNvPr id="5" name="Footer Placeholder 4"/>
          <p:cNvSpPr>
            <a:spLocks noGrp="1"/>
          </p:cNvSpPr>
          <p:nvPr>
            <p:ph type="ftr" sz="quarter" idx="4294967295"/>
          </p:nvPr>
        </p:nvSpPr>
        <p:spPr>
          <a:xfrm>
            <a:off x="3657600" y="6356350"/>
            <a:ext cx="8534400" cy="365125"/>
          </a:xfrm>
        </p:spPr>
        <p:txBody>
          <a:bodyPr/>
          <a:lstStyle/>
          <a:p>
            <a:r>
              <a:rPr lang="en-GB"/>
              <a:t>Capture4VR: From VR Photography to VR Video</a:t>
            </a:r>
          </a:p>
        </p:txBody>
      </p:sp>
      <p:sp>
        <p:nvSpPr>
          <p:cNvPr id="6" name="Slide Number Placeholder 5"/>
          <p:cNvSpPr>
            <a:spLocks noGrp="1"/>
          </p:cNvSpPr>
          <p:nvPr>
            <p:ph type="sldNum" sz="quarter" idx="4294967295"/>
          </p:nvPr>
        </p:nvSpPr>
        <p:spPr>
          <a:xfrm>
            <a:off x="11568113" y="6356350"/>
            <a:ext cx="623887" cy="365125"/>
          </a:xfrm>
        </p:spPr>
        <p:txBody>
          <a:bodyPr/>
          <a:lstStyle/>
          <a:p>
            <a:fld id="{9B281B64-7B92-47B0-8A60-E22259C079AF}" type="slidenum">
              <a:rPr lang="en-GB" smtClean="0"/>
              <a:pPr/>
              <a:t>32</a:t>
            </a:fld>
            <a:endParaRPr lang="en-GB"/>
          </a:p>
        </p:txBody>
      </p:sp>
      <p:sp>
        <p:nvSpPr>
          <p:cNvPr id="16" name="TextBox 15"/>
          <p:cNvSpPr txBox="1"/>
          <p:nvPr/>
        </p:nvSpPr>
        <p:spPr>
          <a:xfrm>
            <a:off x="2211642" y="1341997"/>
            <a:ext cx="2212465" cy="369332"/>
          </a:xfrm>
          <a:prstGeom prst="rect">
            <a:avLst/>
          </a:prstGeom>
          <a:noFill/>
        </p:spPr>
        <p:txBody>
          <a:bodyPr wrap="none" rtlCol="0">
            <a:spAutoFit/>
          </a:bodyPr>
          <a:lstStyle/>
          <a:p>
            <a:pPr algn="ctr"/>
            <a:r>
              <a:rPr lang="en-GB" dirty="0">
                <a:solidFill>
                  <a:schemeClr val="bg1"/>
                </a:solidFill>
              </a:rPr>
              <a:t>3× 35mm projectors</a:t>
            </a:r>
          </a:p>
        </p:txBody>
      </p:sp>
      <p:sp>
        <p:nvSpPr>
          <p:cNvPr id="17" name="TextBox 16"/>
          <p:cNvSpPr txBox="1"/>
          <p:nvPr/>
        </p:nvSpPr>
        <p:spPr>
          <a:xfrm>
            <a:off x="7796466" y="1341997"/>
            <a:ext cx="2212465" cy="369332"/>
          </a:xfrm>
          <a:prstGeom prst="rect">
            <a:avLst/>
          </a:prstGeom>
          <a:noFill/>
        </p:spPr>
        <p:txBody>
          <a:bodyPr wrap="none" rtlCol="0">
            <a:spAutoFit/>
          </a:bodyPr>
          <a:lstStyle/>
          <a:p>
            <a:pPr algn="ctr"/>
            <a:r>
              <a:rPr lang="en-GB" dirty="0">
                <a:solidFill>
                  <a:schemeClr val="bg1"/>
                </a:solidFill>
              </a:rPr>
              <a:t>9× 35mm projectors</a:t>
            </a:r>
          </a:p>
        </p:txBody>
      </p:sp>
      <p:sp>
        <p:nvSpPr>
          <p:cNvPr id="18" name="© David Tett/King’s College London"/>
          <p:cNvSpPr txBox="1"/>
          <p:nvPr/>
        </p:nvSpPr>
        <p:spPr>
          <a:xfrm rot="16200000">
            <a:off x="10695526" y="4391205"/>
            <a:ext cx="2029403" cy="226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effectLst>
                  <a:outerShdw blurRad="38100" dist="25400" dir="2700000" rotWithShape="0">
                    <a:srgbClr val="000000"/>
                  </a:outerShdw>
                </a:effectLst>
                <a:latin typeface="Helvetica Neue"/>
                <a:ea typeface="Helvetica Neue"/>
                <a:cs typeface="Helvetica Neue"/>
                <a:sym typeface="Helvetica Neue"/>
              </a:defRPr>
            </a:lvl1pPr>
          </a:lstStyle>
          <a:p>
            <a:pPr defTabSz="410751" hangingPunct="0"/>
            <a:r>
              <a:rPr lang="en-GB" sz="1000" kern="0" dirty="0">
                <a:solidFill>
                  <a:schemeClr val="accent2">
                    <a:lumMod val="20000"/>
                    <a:lumOff val="80000"/>
                  </a:schemeClr>
                </a:solidFill>
                <a:effectLst/>
                <a:latin typeface="+mn-lt"/>
              </a:rPr>
              <a:t>https://</a:t>
            </a:r>
            <a:r>
              <a:rPr lang="en-GB" sz="1000" kern="0" dirty="0" err="1">
                <a:solidFill>
                  <a:schemeClr val="accent2">
                    <a:lumMod val="20000"/>
                    <a:lumOff val="80000"/>
                  </a:schemeClr>
                </a:solidFill>
                <a:effectLst/>
                <a:latin typeface="+mn-lt"/>
              </a:rPr>
              <a:t>www.themeparktourist.com</a:t>
            </a:r>
            <a:r>
              <a:rPr lang="en-GB" sz="1000" kern="0" dirty="0">
                <a:solidFill>
                  <a:schemeClr val="accent2">
                    <a:lumMod val="20000"/>
                    <a:lumOff val="80000"/>
                  </a:schemeClr>
                </a:solidFill>
                <a:effectLst/>
                <a:latin typeface="+mn-lt"/>
              </a:rPr>
              <a:t>/</a:t>
            </a:r>
          </a:p>
        </p:txBody>
      </p:sp>
      <p:pic>
        <p:nvPicPr>
          <p:cNvPr id="19" name="Content Placeholder 18" descr="A picture containing indoor, table, basket, floor&#10;&#10;Description automatically generated">
            <a:extLst>
              <a:ext uri="{FF2B5EF4-FFF2-40B4-BE49-F238E27FC236}">
                <a16:creationId xmlns:a16="http://schemas.microsoft.com/office/drawing/2014/main" id="{46133271-79FA-1E4C-866C-6BF8840B7883}"/>
              </a:ext>
            </a:extLst>
          </p:cNvPr>
          <p:cNvPicPr>
            <a:picLocks noGrp="1" noChangeAspect="1"/>
          </p:cNvPicPr>
          <p:nvPr>
            <p:ph sz="quarter" idx="4"/>
          </p:nvPr>
        </p:nvPicPr>
        <p:blipFill>
          <a:blip r:embed="rId4"/>
          <a:stretch>
            <a:fillRect/>
          </a:stretch>
        </p:blipFill>
        <p:spPr>
          <a:xfrm>
            <a:off x="6222733" y="2234413"/>
            <a:ext cx="5359930" cy="3281590"/>
          </a:xfrm>
          <a:prstGeom prst="rect">
            <a:avLst/>
          </a:prstGeom>
        </p:spPr>
      </p:pic>
    </p:spTree>
    <p:extLst>
      <p:ext uri="{BB962C8B-B14F-4D97-AF65-F5344CB8AC3E}">
        <p14:creationId xmlns:p14="http://schemas.microsoft.com/office/powerpoint/2010/main" val="297234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158"/>
          <a:stretch/>
        </p:blipFill>
        <p:spPr>
          <a:xfrm>
            <a:off x="-1764226" y="336176"/>
            <a:ext cx="10300629" cy="6521824"/>
          </a:xfrm>
          <a:prstGeom prst="rect">
            <a:avLst/>
          </a:prstGeom>
        </p:spPr>
      </p:pic>
      <p:sp>
        <p:nvSpPr>
          <p:cNvPr id="11" name="TextBox 10"/>
          <p:cNvSpPr txBox="1"/>
          <p:nvPr/>
        </p:nvSpPr>
        <p:spPr>
          <a:xfrm>
            <a:off x="-12296" y="6603709"/>
            <a:ext cx="63671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lumMod val="65000"/>
                  </a:srgbClr>
                </a:solidFill>
                <a:effectLst/>
                <a:uLnTx/>
                <a:uFillTx/>
                <a:latin typeface="Segoe UI Semilight"/>
                <a:ea typeface="+mn-ea"/>
                <a:cs typeface="+mn-cs"/>
              </a:rPr>
              <a:t>Oculus</a:t>
            </a:r>
          </a:p>
        </p:txBody>
      </p:sp>
      <p:sp>
        <p:nvSpPr>
          <p:cNvPr id="12" name="Title 11">
            <a:extLst>
              <a:ext uri="{FF2B5EF4-FFF2-40B4-BE49-F238E27FC236}">
                <a16:creationId xmlns:a16="http://schemas.microsoft.com/office/drawing/2014/main" id="{1A77BF17-4C9E-D140-8EB5-37A8ABDC177B}"/>
              </a:ext>
            </a:extLst>
          </p:cNvPr>
          <p:cNvSpPr>
            <a:spLocks noGrp="1"/>
          </p:cNvSpPr>
          <p:nvPr>
            <p:ph type="title"/>
          </p:nvPr>
        </p:nvSpPr>
        <p:spPr/>
        <p:txBody>
          <a:bodyPr/>
          <a:lstStyle/>
          <a:p>
            <a:r>
              <a:rPr lang="en-GB" dirty="0"/>
              <a:t>Virtual reality</a:t>
            </a:r>
          </a:p>
        </p:txBody>
      </p:sp>
      <p:sp>
        <p:nvSpPr>
          <p:cNvPr id="14" name="Content Placeholder 13">
            <a:extLst>
              <a:ext uri="{FF2B5EF4-FFF2-40B4-BE49-F238E27FC236}">
                <a16:creationId xmlns:a16="http://schemas.microsoft.com/office/drawing/2014/main" id="{5ADC727E-D232-9542-A2BF-FAAD19981A97}"/>
              </a:ext>
            </a:extLst>
          </p:cNvPr>
          <p:cNvSpPr>
            <a:spLocks noGrp="1"/>
          </p:cNvSpPr>
          <p:nvPr>
            <p:ph sz="half" idx="2"/>
          </p:nvPr>
        </p:nvSpPr>
        <p:spPr/>
        <p:txBody>
          <a:bodyPr/>
          <a:lstStyle/>
          <a:p>
            <a:r>
              <a:rPr lang="en-GB" dirty="0"/>
              <a:t>Offers unparalleled immersion</a:t>
            </a:r>
          </a:p>
          <a:p>
            <a:r>
              <a:rPr lang="en-GB" dirty="0"/>
              <a:t>Still a young medium</a:t>
            </a:r>
          </a:p>
          <a:p>
            <a:r>
              <a:rPr lang="en-GB" dirty="0"/>
              <a:t>We need new ways:</a:t>
            </a:r>
          </a:p>
          <a:p>
            <a:pPr lvl="1"/>
            <a:r>
              <a:rPr lang="en-GB" dirty="0"/>
              <a:t>to author content</a:t>
            </a:r>
          </a:p>
          <a:p>
            <a:pPr lvl="1"/>
            <a:r>
              <a:rPr lang="en-GB" dirty="0"/>
              <a:t>to capture from the real world</a:t>
            </a:r>
          </a:p>
          <a:p>
            <a:r>
              <a:rPr lang="en-GB" dirty="0"/>
              <a:t>In this course, we:</a:t>
            </a:r>
          </a:p>
          <a:p>
            <a:pPr lvl="1"/>
            <a:r>
              <a:rPr lang="en-GB" dirty="0"/>
              <a:t>provide an overview of progress in VR photography and VR video</a:t>
            </a:r>
          </a:p>
          <a:p>
            <a:pPr lvl="1"/>
            <a:r>
              <a:rPr lang="en-GB" dirty="0"/>
              <a:t>discuss state-of-the-art systems by Facebook, Google + Microsoft</a:t>
            </a:r>
          </a:p>
        </p:txBody>
      </p:sp>
      <p:sp>
        <p:nvSpPr>
          <p:cNvPr id="5" name="Slide Number Placeholder 4">
            <a:extLst>
              <a:ext uri="{FF2B5EF4-FFF2-40B4-BE49-F238E27FC236}">
                <a16:creationId xmlns:a16="http://schemas.microsoft.com/office/drawing/2014/main" id="{D33186BF-156B-4B45-95AC-3FEE68D9CAF5}"/>
              </a:ext>
            </a:extLst>
          </p:cNvPr>
          <p:cNvSpPr>
            <a:spLocks noGrp="1"/>
          </p:cNvSpPr>
          <p:nvPr>
            <p:ph type="sldNum" sz="quarter" idx="4"/>
          </p:nvPr>
        </p:nvSpPr>
        <p:spPr/>
        <p:txBody>
          <a:bodyPr/>
          <a:lstStyle/>
          <a:p>
            <a:fld id="{9B281B64-7B92-47B0-8A60-E22259C079AF}" type="slidenum">
              <a:rPr lang="en-GB" noProof="0" smtClean="0">
                <a:solidFill>
                  <a:srgbClr val="003366"/>
                </a:solidFill>
              </a:rPr>
              <a:pPr/>
              <a:t>4</a:t>
            </a:fld>
            <a:endParaRPr lang="en-GB" noProof="0">
              <a:solidFill>
                <a:srgbClr val="003366"/>
              </a:solidFill>
            </a:endParaRPr>
          </a:p>
        </p:txBody>
      </p:sp>
    </p:spTree>
    <p:extLst>
      <p:ext uri="{BB962C8B-B14F-4D97-AF65-F5344CB8AC3E}">
        <p14:creationId xmlns:p14="http://schemas.microsoft.com/office/powerpoint/2010/main" val="3020781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086ED4-3720-2B45-887F-7A4838226B6C}"/>
              </a:ext>
            </a:extLst>
          </p:cNvPr>
          <p:cNvSpPr>
            <a:spLocks noGrp="1"/>
          </p:cNvSpPr>
          <p:nvPr>
            <p:ph type="title"/>
          </p:nvPr>
        </p:nvSpPr>
        <p:spPr/>
        <p:txBody>
          <a:bodyPr/>
          <a:lstStyle/>
          <a:p>
            <a:r>
              <a:rPr lang="en-GB" dirty="0"/>
              <a:t>Course schedule</a:t>
            </a:r>
          </a:p>
        </p:txBody>
      </p:sp>
      <p:sp>
        <p:nvSpPr>
          <p:cNvPr id="4" name="Date Placeholder 3">
            <a:extLst>
              <a:ext uri="{FF2B5EF4-FFF2-40B4-BE49-F238E27FC236}">
                <a16:creationId xmlns:a16="http://schemas.microsoft.com/office/drawing/2014/main" id="{E7AD5523-DD76-134E-B7AF-0B69012A949B}"/>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rPr>
              <a:t>1 Aug 2019</a:t>
            </a:r>
            <a:endParaRPr kumimoji="0" lang="en-GB" sz="1400" b="0" i="0" u="none" strike="noStrike" kern="1200" cap="none" spc="0" normalizeH="0" baseline="0" noProof="0" dirty="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endParaRPr>
          </a:p>
        </p:txBody>
      </p:sp>
      <p:sp>
        <p:nvSpPr>
          <p:cNvPr id="5" name="Footer Placeholder 4">
            <a:extLst>
              <a:ext uri="{FF2B5EF4-FFF2-40B4-BE49-F238E27FC236}">
                <a16:creationId xmlns:a16="http://schemas.microsoft.com/office/drawing/2014/main" id="{0BEB4F9F-7035-E746-8018-6F76E0192B89}"/>
              </a:ext>
            </a:extLst>
          </p:cNvPr>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rPr>
              <a:t>Capture4VR: From VR Photography to VR Video</a:t>
            </a:r>
          </a:p>
        </p:txBody>
      </p:sp>
      <p:sp>
        <p:nvSpPr>
          <p:cNvPr id="6" name="Slide Number Placeholder 5">
            <a:extLst>
              <a:ext uri="{FF2B5EF4-FFF2-40B4-BE49-F238E27FC236}">
                <a16:creationId xmlns:a16="http://schemas.microsoft.com/office/drawing/2014/main" id="{F3560BA5-EFDB-4C48-8A5B-B59EEFBD6AC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281B64-7B92-47B0-8A60-E22259C079AF}" type="slidenum">
              <a:rPr kumimoji="0" lang="en-GB" sz="1400" b="0" i="0" u="none" strike="noStrike" kern="1200" cap="none" spc="0" normalizeH="0" baseline="0" noProof="0" smtClean="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400" b="0" i="0" u="none" strike="noStrike" kern="1200" cap="none" spc="0" normalizeH="0" baseline="0" noProof="0">
              <a:ln>
                <a:noFill/>
              </a:ln>
              <a:solidFill>
                <a:srgbClr val="003366">
                  <a:lumMod val="20000"/>
                  <a:lumOff val="80000"/>
                </a:srgbClr>
              </a:solidFill>
              <a:effectLst>
                <a:outerShdw blurRad="101600" dir="2700000" algn="tl" rotWithShape="0">
                  <a:prstClr val="black">
                    <a:alpha val="40000"/>
                  </a:prstClr>
                </a:outerShdw>
              </a:effectLst>
              <a:uLnTx/>
              <a:uFillTx/>
              <a:latin typeface="Segoe UI Semilight"/>
              <a:ea typeface="+mn-ea"/>
              <a:cs typeface="+mn-cs"/>
            </a:endParaRPr>
          </a:p>
        </p:txBody>
      </p:sp>
      <p:graphicFrame>
        <p:nvGraphicFramePr>
          <p:cNvPr id="10" name="Content Placeholder 6">
            <a:extLst>
              <a:ext uri="{FF2B5EF4-FFF2-40B4-BE49-F238E27FC236}">
                <a16:creationId xmlns:a16="http://schemas.microsoft.com/office/drawing/2014/main" id="{85542951-80D0-9545-9832-45DBDFCD122E}"/>
              </a:ext>
            </a:extLst>
          </p:cNvPr>
          <p:cNvGraphicFramePr>
            <a:graphicFrameLocks noGrp="1"/>
          </p:cNvGraphicFramePr>
          <p:nvPr>
            <p:ph idx="4294967295"/>
          </p:nvPr>
        </p:nvGraphicFramePr>
        <p:xfrm>
          <a:off x="1828800" y="961336"/>
          <a:ext cx="8101809" cy="5148000"/>
        </p:xfrm>
        <a:graphic>
          <a:graphicData uri="http://schemas.openxmlformats.org/drawingml/2006/table">
            <a:tbl>
              <a:tblPr firstRow="1">
                <a:tableStyleId>{E269D01E-BC32-4049-B463-5C60D7B0CCD2}</a:tableStyleId>
              </a:tblPr>
              <a:tblGrid>
                <a:gridCol w="1154430">
                  <a:extLst>
                    <a:ext uri="{9D8B030D-6E8A-4147-A177-3AD203B41FA5}">
                      <a16:colId xmlns:a16="http://schemas.microsoft.com/office/drawing/2014/main" val="924289559"/>
                    </a:ext>
                  </a:extLst>
                </a:gridCol>
                <a:gridCol w="525780">
                  <a:extLst>
                    <a:ext uri="{9D8B030D-6E8A-4147-A177-3AD203B41FA5}">
                      <a16:colId xmlns:a16="http://schemas.microsoft.com/office/drawing/2014/main" val="4258246506"/>
                    </a:ext>
                  </a:extLst>
                </a:gridCol>
                <a:gridCol w="2969739">
                  <a:extLst>
                    <a:ext uri="{9D8B030D-6E8A-4147-A177-3AD203B41FA5}">
                      <a16:colId xmlns:a16="http://schemas.microsoft.com/office/drawing/2014/main" val="2306813871"/>
                    </a:ext>
                  </a:extLst>
                </a:gridCol>
                <a:gridCol w="3451860">
                  <a:extLst>
                    <a:ext uri="{9D8B030D-6E8A-4147-A177-3AD203B41FA5}">
                      <a16:colId xmlns:a16="http://schemas.microsoft.com/office/drawing/2014/main" val="2433304379"/>
                    </a:ext>
                  </a:extLst>
                </a:gridCol>
              </a:tblGrid>
              <a:tr h="468000">
                <a:tc>
                  <a:txBody>
                    <a:bodyPr/>
                    <a:lstStyle/>
                    <a:p>
                      <a:pPr algn="ctr"/>
                      <a:r>
                        <a:rPr lang="en-GB" sz="2000" b="0" dirty="0">
                          <a:solidFill>
                            <a:schemeClr val="bg1"/>
                          </a:solidFill>
                          <a:latin typeface="+mj-lt"/>
                        </a:rPr>
                        <a:t>Start</a:t>
                      </a:r>
                    </a:p>
                  </a:txBody>
                  <a:tcPr marL="222856" marR="222856" marT="72000" marB="72000" anchor="ctr">
                    <a:lnL w="9525" cap="flat" cmpd="sng" algn="ctr">
                      <a:noFill/>
                      <a:prstDash val="solid"/>
                    </a:lnL>
                    <a:lnR>
                      <a:noFill/>
                    </a:lnR>
                    <a:lnT w="9525" cap="flat" cmpd="sng" algn="ctr">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bg1"/>
                        </a:solidFill>
                        <a:latin typeface="+mj-lt"/>
                      </a:endParaRPr>
                    </a:p>
                  </a:txBody>
                  <a:tcPr marL="222856" marR="0" marT="72000" marB="72000" anchor="ctr">
                    <a:lnL>
                      <a:noFill/>
                    </a:lnL>
                    <a:lnR>
                      <a:noFill/>
                    </a:lnR>
                    <a:lnT w="9525" cap="flat" cmpd="sng" algn="ctr">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chemeClr val="bg1"/>
                          </a:solidFill>
                          <a:latin typeface="+mj-lt"/>
                        </a:rPr>
                        <a:t>Topic</a:t>
                      </a:r>
                    </a:p>
                  </a:txBody>
                  <a:tcPr marL="0" marR="222856" marT="72000" marB="72000" anchor="ctr">
                    <a:lnL>
                      <a:noFill/>
                    </a:lnL>
                    <a:lnR>
                      <a:noFill/>
                    </a:lnR>
                    <a:lnT w="9525" cap="flat" cmpd="sng" algn="ctr">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chemeClr val="bg1"/>
                          </a:solidFill>
                          <a:latin typeface="+mj-lt"/>
                        </a:rPr>
                        <a:t>Speaker</a:t>
                      </a:r>
                    </a:p>
                  </a:txBody>
                  <a:tcPr marL="222856" marR="222856" marT="72000" marB="72000" anchor="ctr">
                    <a:lnL>
                      <a:noFill/>
                    </a:lnL>
                    <a:lnR w="9525" cap="flat" cmpd="sng" algn="ctr">
                      <a:noFill/>
                      <a:prstDash val="solid"/>
                    </a:lnR>
                    <a:lnT w="9525" cap="flat" cmpd="sng" algn="ctr">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773787"/>
                  </a:ext>
                </a:extLst>
              </a:tr>
              <a:tr h="468000">
                <a:tc>
                  <a:txBody>
                    <a:bodyPr/>
                    <a:lstStyle/>
                    <a:p>
                      <a:pPr algn="ctr"/>
                      <a:r>
                        <a:rPr lang="en-GB" sz="2000" dirty="0">
                          <a:solidFill>
                            <a:schemeClr val="bg1"/>
                          </a:solidFill>
                        </a:rPr>
                        <a:t>14:00</a:t>
                      </a:r>
                    </a:p>
                  </a:txBody>
                  <a:tcPr marL="222856" marR="222856" marT="72000" marB="72000" anchor="ctr">
                    <a:lnL w="9525" cap="flat" cmpd="sng" algn="ctr">
                      <a:noFill/>
                      <a:prstDash val="solid"/>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buNone/>
                      </a:pPr>
                      <a:r>
                        <a:rPr lang="en-GB" sz="2000" dirty="0">
                          <a:solidFill>
                            <a:schemeClr val="bg1"/>
                          </a:solidFill>
                        </a:rPr>
                        <a:t>1.</a:t>
                      </a:r>
                    </a:p>
                  </a:txBody>
                  <a:tcPr marL="222856" marR="0" marT="72000" marB="72000" anchor="ctr">
                    <a:lnL>
                      <a:noFill/>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buNone/>
                      </a:pPr>
                      <a:r>
                        <a:rPr lang="en-GB" sz="2000" dirty="0">
                          <a:solidFill>
                            <a:schemeClr val="bg1"/>
                          </a:solidFill>
                        </a:rPr>
                        <a:t>Introduction</a:t>
                      </a:r>
                    </a:p>
                  </a:txBody>
                  <a:tcPr marL="0" marR="222856" marT="72000" marB="72000" anchor="ctr">
                    <a:lnL>
                      <a:noFill/>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sz="2000" dirty="0">
                          <a:solidFill>
                            <a:schemeClr val="bg1"/>
                          </a:solidFill>
                        </a:rPr>
                        <a:t>Christian Richardt,</a:t>
                      </a:r>
                      <a:r>
                        <a:rPr lang="en-GB" sz="2000" baseline="0" dirty="0">
                          <a:solidFill>
                            <a:schemeClr val="bg1"/>
                          </a:solidFill>
                        </a:rPr>
                        <a:t> Bath</a:t>
                      </a:r>
                      <a:endParaRPr lang="en-GB" sz="2000" dirty="0">
                        <a:solidFill>
                          <a:schemeClr val="bg1"/>
                        </a:solidFill>
                      </a:endParaRPr>
                    </a:p>
                  </a:txBody>
                  <a:tcPr marL="222856" marR="222856" marT="72000" marB="72000" anchor="ctr">
                    <a:lnL>
                      <a:noFill/>
                    </a:lnL>
                    <a:lnR w="9525" cap="flat" cmpd="sng" algn="ctr">
                      <a:noFill/>
                      <a:prstDash val="solid"/>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3662360"/>
                  </a:ext>
                </a:extLst>
              </a:tr>
              <a:tr h="468000">
                <a:tc>
                  <a:txBody>
                    <a:bodyPr/>
                    <a:lstStyle/>
                    <a:p>
                      <a:pPr algn="ctr"/>
                      <a:r>
                        <a:rPr lang="en-GB" sz="2000" dirty="0">
                          <a:solidFill>
                            <a:schemeClr val="bg1"/>
                          </a:solidFill>
                        </a:rPr>
                        <a:t>14:20</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2.</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360° (Stereo) Panoramas</a:t>
                      </a: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Christian Richardt, Bath</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31698683"/>
                  </a:ext>
                </a:extLst>
              </a:tr>
              <a:tr h="468000">
                <a:tc>
                  <a:txBody>
                    <a:bodyPr/>
                    <a:lstStyle/>
                    <a:p>
                      <a:pPr marL="0" algn="ctr" defTabSz="914400" rtl="0" eaLnBrk="1" latinLnBrk="0" hangingPunct="1"/>
                      <a:r>
                        <a:rPr lang="en-US" sz="2000" kern="1200" dirty="0">
                          <a:solidFill>
                            <a:schemeClr val="bg1"/>
                          </a:solidFill>
                        </a:rPr>
                        <a:t>14:40</a:t>
                      </a:r>
                      <a:endParaRPr lang="en-US" sz="2000" kern="1200" dirty="0">
                        <a:solidFill>
                          <a:schemeClr val="bg1"/>
                        </a:solidFill>
                        <a:latin typeface="+mn-lt"/>
                        <a:ea typeface="+mn-ea"/>
                        <a:cs typeface="+mn-cs"/>
                      </a:endParaRP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latin typeface="+mn-lt"/>
                          <a:ea typeface="+mn-ea"/>
                          <a:cs typeface="+mn-cs"/>
                        </a:rPr>
                        <a:t>3.</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rPr>
                        <a:t>3D Photography</a:t>
                      </a:r>
                      <a:endParaRPr lang="en-GB" sz="2000" kern="1200" dirty="0">
                        <a:solidFill>
                          <a:schemeClr val="bg1"/>
                        </a:solidFill>
                        <a:latin typeface="+mn-lt"/>
                        <a:ea typeface="+mn-ea"/>
                        <a:cs typeface="+mn-cs"/>
                      </a:endParaRP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rPr>
                        <a:t>Peter </a:t>
                      </a:r>
                      <a:r>
                        <a:rPr lang="en-GB" sz="2000" kern="1200" dirty="0" err="1">
                          <a:solidFill>
                            <a:schemeClr val="bg1"/>
                          </a:solidFill>
                        </a:rPr>
                        <a:t>Hedman</a:t>
                      </a:r>
                      <a:r>
                        <a:rPr lang="en-GB" sz="2000" kern="1200" dirty="0">
                          <a:solidFill>
                            <a:schemeClr val="bg1"/>
                          </a:solidFill>
                        </a:rPr>
                        <a:t>, UCL</a:t>
                      </a:r>
                      <a:endParaRPr lang="en-GB" sz="2000" kern="1200" dirty="0">
                        <a:solidFill>
                          <a:schemeClr val="bg1"/>
                        </a:solidFill>
                        <a:latin typeface="+mn-lt"/>
                        <a:ea typeface="+mn-ea"/>
                        <a:cs typeface="+mn-cs"/>
                      </a:endParaRP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6725868"/>
                  </a:ext>
                </a:extLst>
              </a:tr>
              <a:tr h="468000">
                <a:tc>
                  <a:txBody>
                    <a:bodyPr/>
                    <a:lstStyle/>
                    <a:p>
                      <a:pPr marL="0" algn="ctr" defTabSz="914400" rtl="0" eaLnBrk="1" latinLnBrk="0" hangingPunct="1"/>
                      <a:r>
                        <a:rPr lang="en-US" sz="2000" kern="1200" dirty="0">
                          <a:solidFill>
                            <a:schemeClr val="bg1"/>
                          </a:solidFill>
                        </a:rPr>
                        <a:t>15:00</a:t>
                      </a:r>
                      <a:endParaRPr lang="en-US" sz="2000" kern="1200" dirty="0">
                        <a:solidFill>
                          <a:schemeClr val="bg1"/>
                        </a:solidFill>
                        <a:latin typeface="+mn-lt"/>
                        <a:ea typeface="+mn-ea"/>
                        <a:cs typeface="+mn-cs"/>
                      </a:endParaRP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latin typeface="+mn-lt"/>
                          <a:ea typeface="+mn-ea"/>
                          <a:cs typeface="+mn-cs"/>
                        </a:rPr>
                        <a:t>4.</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rPr>
                        <a:t>Light Field Photography</a:t>
                      </a:r>
                      <a:endParaRPr lang="en-GB" sz="2000" kern="1200" dirty="0">
                        <a:solidFill>
                          <a:schemeClr val="bg1"/>
                        </a:solidFill>
                        <a:latin typeface="+mn-lt"/>
                        <a:ea typeface="+mn-ea"/>
                        <a:cs typeface="+mn-cs"/>
                      </a:endParaRP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bg1"/>
                          </a:solidFill>
                        </a:rPr>
                        <a:t>Ryan S. </a:t>
                      </a:r>
                      <a:r>
                        <a:rPr lang="en-GB" sz="2000" kern="1200" dirty="0" err="1">
                          <a:solidFill>
                            <a:schemeClr val="bg1"/>
                          </a:solidFill>
                        </a:rPr>
                        <a:t>Overbeck</a:t>
                      </a:r>
                      <a:endParaRPr lang="en-GB" sz="2000" kern="1200" dirty="0">
                        <a:solidFill>
                          <a:schemeClr val="bg1"/>
                        </a:solidFill>
                        <a:latin typeface="+mn-lt"/>
                        <a:ea typeface="+mn-ea"/>
                        <a:cs typeface="+mn-cs"/>
                      </a:endParaRP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57930850"/>
                  </a:ext>
                </a:extLst>
              </a:tr>
              <a:tr h="468000">
                <a:tc>
                  <a:txBody>
                    <a:bodyPr/>
                    <a:lstStyle/>
                    <a:p>
                      <a:pPr algn="ctr"/>
                      <a:r>
                        <a:rPr lang="en-US" sz="2000" kern="1200" dirty="0">
                          <a:solidFill>
                            <a:schemeClr val="bg1"/>
                          </a:solidFill>
                        </a:rPr>
                        <a:t>15:20</a:t>
                      </a:r>
                      <a:endParaRPr lang="en-US" sz="2000" kern="1200" dirty="0">
                        <a:solidFill>
                          <a:schemeClr val="bg1"/>
                        </a:solidFill>
                        <a:latin typeface="+mn-lt"/>
                        <a:ea typeface="+mn-ea"/>
                        <a:cs typeface="+mn-cs"/>
                      </a:endParaRP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noFill/>
                  </a:tcPr>
                </a:tc>
                <a:tc>
                  <a:txBody>
                    <a:bodyPr/>
                    <a:lstStyle/>
                    <a:p>
                      <a:endParaRPr lang="en-GB" sz="2000" i="1" kern="1200" dirty="0">
                        <a:solidFill>
                          <a:schemeClr val="bg1"/>
                        </a:solidFill>
                        <a:latin typeface="+mn-lt"/>
                        <a:ea typeface="+mn-ea"/>
                        <a:cs typeface="+mn-cs"/>
                      </a:endParaRPr>
                    </a:p>
                  </a:txBody>
                  <a:tcPr marL="222856" marR="0" marT="72000" marB="72000" anchor="ctr">
                    <a:lnL>
                      <a:noFill/>
                    </a:lnL>
                    <a:lnR>
                      <a:noFill/>
                    </a:lnR>
                    <a:lnT>
                      <a:noFill/>
                    </a:lnT>
                    <a:lnB>
                      <a:noFill/>
                    </a:lnB>
                    <a:lnTlToBr w="12700" cmpd="sng">
                      <a:noFill/>
                      <a:prstDash val="solid"/>
                    </a:lnTlToBr>
                    <a:lnBlToTr w="12700" cmpd="sng">
                      <a:noFill/>
                      <a:prstDash val="solid"/>
                    </a:lnBlToTr>
                    <a:noFill/>
                  </a:tcPr>
                </a:tc>
                <a:tc>
                  <a:txBody>
                    <a:bodyPr/>
                    <a:lstStyle/>
                    <a:p>
                      <a:pPr algn="l"/>
                      <a:r>
                        <a:rPr lang="en-GB" sz="2000" i="0" kern="1200" dirty="0">
                          <a:solidFill>
                            <a:schemeClr val="bg1"/>
                          </a:solidFill>
                        </a:rPr>
                        <a:t>Q&amp;A + </a:t>
                      </a:r>
                      <a:r>
                        <a:rPr lang="en-GB" sz="2000" i="1" kern="1200" dirty="0">
                          <a:solidFill>
                            <a:schemeClr val="bg1"/>
                          </a:solidFill>
                        </a:rPr>
                        <a:t>Break</a:t>
                      </a:r>
                      <a:endParaRPr lang="en-GB" sz="2000" i="1" kern="1200" dirty="0">
                        <a:solidFill>
                          <a:schemeClr val="bg1"/>
                        </a:solidFill>
                        <a:latin typeface="+mn-lt"/>
                        <a:ea typeface="+mn-ea"/>
                        <a:cs typeface="+mn-cs"/>
                      </a:endParaRPr>
                    </a:p>
                  </a:txBody>
                  <a:tcPr marL="0" marR="222856" marT="72000" marB="72000" anchor="ctr">
                    <a:lnL>
                      <a:noFill/>
                    </a:lnL>
                    <a:lnR>
                      <a:noFill/>
                    </a:lnR>
                    <a:lnT>
                      <a:noFill/>
                    </a:lnT>
                    <a:lnB>
                      <a:noFill/>
                    </a:lnB>
                    <a:lnTlToBr w="12700" cmpd="sng">
                      <a:noFill/>
                      <a:prstDash val="solid"/>
                    </a:lnTlToBr>
                    <a:lnBlToTr w="12700" cmpd="sng">
                      <a:noFill/>
                      <a:prstDash val="solid"/>
                    </a:lnBlToTr>
                    <a:noFill/>
                  </a:tcPr>
                </a:tc>
                <a:tc>
                  <a:txBody>
                    <a:bodyPr/>
                    <a:lstStyle/>
                    <a:p>
                      <a:endParaRPr lang="en-GB" sz="2000" kern="1200" dirty="0">
                        <a:solidFill>
                          <a:schemeClr val="bg1"/>
                        </a:solidFill>
                        <a:latin typeface="+mn-lt"/>
                        <a:ea typeface="+mn-ea"/>
                        <a:cs typeface="+mn-cs"/>
                      </a:endParaRP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78658104"/>
                  </a:ext>
                </a:extLst>
              </a:tr>
              <a:tr h="468000">
                <a:tc>
                  <a:txBody>
                    <a:bodyPr/>
                    <a:lstStyle/>
                    <a:p>
                      <a:pPr algn="ctr"/>
                      <a:r>
                        <a:rPr lang="en-US" sz="2000" dirty="0">
                          <a:solidFill>
                            <a:schemeClr val="bg1"/>
                          </a:solidFill>
                        </a:rPr>
                        <a:t>15:35</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5.</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360</a:t>
                      </a:r>
                      <a:r>
                        <a:rPr lang="en-GB" sz="2000" baseline="0" dirty="0">
                          <a:solidFill>
                            <a:schemeClr val="bg1"/>
                          </a:solidFill>
                        </a:rPr>
                        <a:t> and ODS Video</a:t>
                      </a:r>
                      <a:endParaRPr lang="en-GB" sz="2000" dirty="0">
                        <a:solidFill>
                          <a:schemeClr val="bg1"/>
                        </a:solidFill>
                      </a:endParaRP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Brian Cabral, Facebook</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39892154"/>
                  </a:ext>
                </a:extLst>
              </a:tr>
              <a:tr h="468000">
                <a:tc>
                  <a:txBody>
                    <a:bodyPr/>
                    <a:lstStyle/>
                    <a:p>
                      <a:pPr algn="ctr"/>
                      <a:r>
                        <a:rPr lang="en-US" sz="2000" dirty="0">
                          <a:solidFill>
                            <a:schemeClr val="bg1"/>
                          </a:solidFill>
                        </a:rPr>
                        <a:t>15:55</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6.</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Live ODS Video</a:t>
                      </a: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Robert Konrad, Stanford</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03733712"/>
                  </a:ext>
                </a:extLst>
              </a:tr>
              <a:tr h="468000">
                <a:tc>
                  <a:txBody>
                    <a:bodyPr/>
                    <a:lstStyle/>
                    <a:p>
                      <a:pPr algn="ctr"/>
                      <a:r>
                        <a:rPr lang="en-US" sz="2000" dirty="0">
                          <a:solidFill>
                            <a:schemeClr val="bg1"/>
                          </a:solidFill>
                        </a:rPr>
                        <a:t>16:15</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7.</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6-DoF Video</a:t>
                      </a: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Brian Cabral, Facebook</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9732954"/>
                  </a:ext>
                </a:extLst>
              </a:tr>
              <a:tr h="468000">
                <a:tc>
                  <a:txBody>
                    <a:bodyPr/>
                    <a:lstStyle/>
                    <a:p>
                      <a:pPr algn="ctr"/>
                      <a:r>
                        <a:rPr lang="en-US" sz="2000" dirty="0">
                          <a:solidFill>
                            <a:schemeClr val="bg1"/>
                          </a:solidFill>
                        </a:rPr>
                        <a:t>16:35</a:t>
                      </a:r>
                    </a:p>
                  </a:txBody>
                  <a:tcPr marL="222856" marR="222856" marT="72000" marB="7200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8.</a:t>
                      </a:r>
                    </a:p>
                  </a:txBody>
                  <a:tcPr marL="222856" marR="0" marT="72000" marB="72000" anchor="ctr">
                    <a:lnL>
                      <a:noFill/>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MR </a:t>
                      </a:r>
                      <a:r>
                        <a:rPr lang="en-GB" sz="2000" baseline="0" dirty="0">
                          <a:solidFill>
                            <a:schemeClr val="bg1"/>
                          </a:solidFill>
                        </a:rPr>
                        <a:t>Capture Studios</a:t>
                      </a:r>
                      <a:endParaRPr lang="en-GB" sz="2000" dirty="0">
                        <a:solidFill>
                          <a:schemeClr val="bg1"/>
                        </a:solidFill>
                      </a:endParaRPr>
                    </a:p>
                  </a:txBody>
                  <a:tcPr marL="0" marR="222856" marT="72000" marB="72000" anchor="ctr">
                    <a:lnL>
                      <a:noFill/>
                    </a:lnL>
                    <a:lnR>
                      <a:noFill/>
                    </a:lnR>
                    <a:lnT>
                      <a:noFill/>
                    </a:lnT>
                    <a:lnB>
                      <a:noFill/>
                    </a:lnB>
                    <a:lnTlToBr w="12700" cmpd="sng">
                      <a:noFill/>
                      <a:prstDash val="solid"/>
                    </a:lnTlToBr>
                    <a:lnBlToTr w="12700" cmpd="sng">
                      <a:noFill/>
                      <a:prstDash val="solid"/>
                    </a:lnBlToTr>
                  </a:tcPr>
                </a:tc>
                <a:tc>
                  <a:txBody>
                    <a:bodyPr/>
                    <a:lstStyle/>
                    <a:p>
                      <a:r>
                        <a:rPr lang="en-GB" sz="2000" dirty="0">
                          <a:solidFill>
                            <a:schemeClr val="bg1"/>
                          </a:solidFill>
                        </a:rPr>
                        <a:t>Steve Sullivan, Microsoft</a:t>
                      </a:r>
                    </a:p>
                  </a:txBody>
                  <a:tcPr marL="222856" marR="222856" marT="72000" marB="72000" anchor="ctr">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80031310"/>
                  </a:ext>
                </a:extLst>
              </a:tr>
              <a:tr h="468000">
                <a:tc>
                  <a:txBody>
                    <a:bodyPr/>
                    <a:lstStyle/>
                    <a:p>
                      <a:pPr algn="ctr"/>
                      <a:r>
                        <a:rPr lang="en-US" sz="2000" dirty="0">
                          <a:solidFill>
                            <a:schemeClr val="bg1"/>
                          </a:solidFill>
                        </a:rPr>
                        <a:t>16:55</a:t>
                      </a:r>
                    </a:p>
                  </a:txBody>
                  <a:tcPr marL="222856" marR="222856" marT="72000" marB="72000" anchor="ctr">
                    <a:lnL w="9525" cap="flat" cmpd="sng" algn="ctr">
                      <a:noFill/>
                      <a:prstDash val="solid"/>
                    </a:lnL>
                    <a:lnR>
                      <a:noFill/>
                    </a:lnR>
                    <a:lnT>
                      <a:noFill/>
                    </a:lnT>
                    <a:lnB w="9525" cap="flat" cmpd="sng" algn="ctr">
                      <a:noFill/>
                      <a:prstDash val="solid"/>
                    </a:lnB>
                    <a:lnTlToBr w="12700" cmpd="sng">
                      <a:noFill/>
                      <a:prstDash val="solid"/>
                    </a:lnTlToBr>
                    <a:lnBlToTr w="12700" cmpd="sng">
                      <a:noFill/>
                      <a:prstDash val="solid"/>
                    </a:lnBlToTr>
                  </a:tcPr>
                </a:tc>
                <a:tc>
                  <a:txBody>
                    <a:bodyPr/>
                    <a:lstStyle/>
                    <a:p>
                      <a:r>
                        <a:rPr lang="en-US" sz="2000" dirty="0">
                          <a:solidFill>
                            <a:schemeClr val="bg1"/>
                          </a:solidFill>
                        </a:rPr>
                        <a:t>9.</a:t>
                      </a:r>
                    </a:p>
                  </a:txBody>
                  <a:tcPr marL="222856" marR="0" marT="72000" marB="72000" anchor="ctr">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r>
                        <a:rPr lang="en-US" sz="2000" dirty="0">
                          <a:solidFill>
                            <a:schemeClr val="bg1"/>
                          </a:solidFill>
                        </a:rPr>
                        <a:t>Conclusion +</a:t>
                      </a:r>
                      <a:r>
                        <a:rPr lang="en-US" sz="2000" baseline="0" dirty="0">
                          <a:solidFill>
                            <a:schemeClr val="bg1"/>
                          </a:solidFill>
                        </a:rPr>
                        <a:t> Q&amp;A</a:t>
                      </a:r>
                      <a:endParaRPr lang="en-US" sz="2000" dirty="0">
                        <a:solidFill>
                          <a:schemeClr val="bg1"/>
                        </a:solidFill>
                      </a:endParaRPr>
                    </a:p>
                  </a:txBody>
                  <a:tcPr marL="0" marR="222856" marT="72000" marB="72000" anchor="ctr">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r>
                        <a:rPr lang="en-US" sz="2000" dirty="0">
                          <a:solidFill>
                            <a:schemeClr val="bg1"/>
                          </a:solidFill>
                        </a:rPr>
                        <a:t>All presenters</a:t>
                      </a:r>
                    </a:p>
                  </a:txBody>
                  <a:tcPr marL="222856" marR="222856" marT="72000" marB="72000" anchor="ctr">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92154177"/>
                  </a:ext>
                </a:extLst>
              </a:tr>
            </a:tbl>
          </a:graphicData>
        </a:graphic>
      </p:graphicFrame>
    </p:spTree>
    <p:extLst>
      <p:ext uri="{BB962C8B-B14F-4D97-AF65-F5344CB8AC3E}">
        <p14:creationId xmlns:p14="http://schemas.microsoft.com/office/powerpoint/2010/main" val="30933731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p:txBody>
          <a:bodyPr anchor="ctr"/>
          <a:lstStyle/>
          <a:p>
            <a:r>
              <a:rPr lang="en-GB" dirty="0"/>
              <a:t>Welcome + introduction of co-presenters</a:t>
            </a:r>
          </a:p>
          <a:p>
            <a:r>
              <a:rPr lang="en-GB" dirty="0"/>
              <a:t>Overview and structure of this course</a:t>
            </a:r>
          </a:p>
          <a:p>
            <a:r>
              <a:rPr lang="en-GB" dirty="0"/>
              <a:t>A brief history of panoramas and stereoscopy</a:t>
            </a:r>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1. Introduction</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6</a:t>
            </a:fld>
            <a:endParaRPr lang="en-GB"/>
          </a:p>
        </p:txBody>
      </p:sp>
      <p:grpSp>
        <p:nvGrpSpPr>
          <p:cNvPr id="7" name="Group 6">
            <a:extLst>
              <a:ext uri="{FF2B5EF4-FFF2-40B4-BE49-F238E27FC236}">
                <a16:creationId xmlns:a16="http://schemas.microsoft.com/office/drawing/2014/main" id="{6FDB4631-5593-804E-A78D-B80F7E16AC41}"/>
              </a:ext>
            </a:extLst>
          </p:cNvPr>
          <p:cNvGrpSpPr/>
          <p:nvPr/>
        </p:nvGrpSpPr>
        <p:grpSpPr>
          <a:xfrm>
            <a:off x="9047583" y="1090943"/>
            <a:ext cx="2520000" cy="4676113"/>
            <a:chOff x="153600" y="1221952"/>
            <a:chExt cx="2520000" cy="4676113"/>
          </a:xfrm>
        </p:grpSpPr>
        <p:pic>
          <p:nvPicPr>
            <p:cNvPr id="8" name="Picture 7" descr="A person wearing glasses and smiling at the camera&#10;&#10;Description automatically generated">
              <a:extLst>
                <a:ext uri="{FF2B5EF4-FFF2-40B4-BE49-F238E27FC236}">
                  <a16:creationId xmlns:a16="http://schemas.microsoft.com/office/drawing/2014/main" id="{3980F46A-9B78-CD46-B3FF-4C042A23E1D7}"/>
                </a:ext>
              </a:extLst>
            </p:cNvPr>
            <p:cNvPicPr>
              <a:picLocks noChangeAspect="1"/>
            </p:cNvPicPr>
            <p:nvPr/>
          </p:nvPicPr>
          <p:blipFill>
            <a:blip r:embed="rId3"/>
            <a:stretch>
              <a:fillRect/>
            </a:stretch>
          </p:blipFill>
          <p:spPr>
            <a:xfrm>
              <a:off x="153600" y="1742392"/>
              <a:ext cx="2520000" cy="3367434"/>
            </a:xfrm>
            <a:prstGeom prst="rect">
              <a:avLst/>
            </a:prstGeom>
          </p:spPr>
        </p:pic>
        <p:sp>
          <p:nvSpPr>
            <p:cNvPr id="9" name="TextBox 8">
              <a:extLst>
                <a:ext uri="{FF2B5EF4-FFF2-40B4-BE49-F238E27FC236}">
                  <a16:creationId xmlns:a16="http://schemas.microsoft.com/office/drawing/2014/main" id="{D290824D-2B9F-D945-B2C7-F2E596433E1B}"/>
                </a:ext>
              </a:extLst>
            </p:cNvPr>
            <p:cNvSpPr txBox="1"/>
            <p:nvPr/>
          </p:nvSpPr>
          <p:spPr>
            <a:xfrm>
              <a:off x="161910" y="1221952"/>
              <a:ext cx="2503379" cy="461665"/>
            </a:xfrm>
            <a:prstGeom prst="rect">
              <a:avLst/>
            </a:prstGeom>
            <a:noFill/>
          </p:spPr>
          <p:txBody>
            <a:bodyPr wrap="none" rtlCol="0">
              <a:spAutoFit/>
            </a:bodyPr>
            <a:lstStyle/>
            <a:p>
              <a:pPr algn="ctr"/>
              <a:r>
                <a:rPr lang="en-GB" sz="2400" dirty="0">
                  <a:solidFill>
                    <a:schemeClr val="bg1"/>
                  </a:solidFill>
                </a:rPr>
                <a:t>Christian Richardt</a:t>
              </a:r>
            </a:p>
          </p:txBody>
        </p:sp>
        <p:pic>
          <p:nvPicPr>
            <p:cNvPr id="10" name="Picture 9">
              <a:extLst>
                <a:ext uri="{FF2B5EF4-FFF2-40B4-BE49-F238E27FC236}">
                  <a16:creationId xmlns:a16="http://schemas.microsoft.com/office/drawing/2014/main" id="{15157214-79BE-3748-8539-D542F38F461F}"/>
                </a:ext>
              </a:extLst>
            </p:cNvPr>
            <p:cNvPicPr>
              <a:picLocks noChangeAspect="1"/>
            </p:cNvPicPr>
            <p:nvPr/>
          </p:nvPicPr>
          <p:blipFill>
            <a:blip r:embed="rId4"/>
            <a:stretch>
              <a:fillRect/>
            </a:stretch>
          </p:blipFill>
          <p:spPr>
            <a:xfrm>
              <a:off x="513599" y="5292802"/>
              <a:ext cx="1800000" cy="605263"/>
            </a:xfrm>
            <a:prstGeom prst="rect">
              <a:avLst/>
            </a:prstGeom>
          </p:spPr>
        </p:pic>
      </p:grpSp>
    </p:spTree>
    <p:extLst>
      <p:ext uri="{BB962C8B-B14F-4D97-AF65-F5344CB8AC3E}">
        <p14:creationId xmlns:p14="http://schemas.microsoft.com/office/powerpoint/2010/main" val="40266216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p:txBody>
          <a:bodyPr anchor="ctr"/>
          <a:lstStyle/>
          <a:p>
            <a:r>
              <a:rPr lang="en-GB" dirty="0"/>
              <a:t>Traditional panorama stitching</a:t>
            </a:r>
          </a:p>
          <a:p>
            <a:pPr lvl="1"/>
            <a:r>
              <a:rPr lang="en-GB" dirty="0"/>
              <a:t>applications in consumer devices</a:t>
            </a:r>
          </a:p>
          <a:p>
            <a:r>
              <a:rPr lang="en-GB" dirty="0"/>
              <a:t>Omnidirectional stereo (ODS) panoramas</a:t>
            </a:r>
          </a:p>
          <a:p>
            <a:pPr lvl="1"/>
            <a:r>
              <a:rPr lang="en-GB" dirty="0" err="1"/>
              <a:t>Omnistereo</a:t>
            </a:r>
            <a:endParaRPr lang="en-GB" dirty="0"/>
          </a:p>
          <a:p>
            <a:pPr lvl="1"/>
            <a:r>
              <a:rPr lang="en-GB" dirty="0"/>
              <a:t>Megastereo</a:t>
            </a:r>
          </a:p>
          <a:p>
            <a:r>
              <a:rPr lang="en-GB" dirty="0"/>
              <a:t>Panoramas with motion parallax</a:t>
            </a:r>
          </a:p>
          <a:p>
            <a:pPr lvl="1"/>
            <a:r>
              <a:rPr lang="en-GB" dirty="0"/>
              <a:t>Parallax360</a:t>
            </a:r>
          </a:p>
          <a:p>
            <a:pPr lvl="1"/>
            <a:r>
              <a:rPr lang="en-GB" dirty="0" err="1"/>
              <a:t>MegaParallax</a:t>
            </a:r>
            <a:endParaRPr lang="en-GB" dirty="0"/>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2. 360° (Stereo) Panoramas</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7</a:t>
            </a:fld>
            <a:endParaRPr lang="en-GB"/>
          </a:p>
        </p:txBody>
      </p:sp>
      <p:grpSp>
        <p:nvGrpSpPr>
          <p:cNvPr id="15" name="Group 14">
            <a:extLst>
              <a:ext uri="{FF2B5EF4-FFF2-40B4-BE49-F238E27FC236}">
                <a16:creationId xmlns:a16="http://schemas.microsoft.com/office/drawing/2014/main" id="{33F179FA-9EB6-734E-A7FA-EAE8A03FFF66}"/>
              </a:ext>
            </a:extLst>
          </p:cNvPr>
          <p:cNvGrpSpPr/>
          <p:nvPr/>
        </p:nvGrpSpPr>
        <p:grpSpPr>
          <a:xfrm>
            <a:off x="9047583" y="1090943"/>
            <a:ext cx="2520000" cy="4676113"/>
            <a:chOff x="153600" y="1221952"/>
            <a:chExt cx="2520000" cy="4676113"/>
          </a:xfrm>
        </p:grpSpPr>
        <p:pic>
          <p:nvPicPr>
            <p:cNvPr id="16" name="Picture 15" descr="A person wearing glasses and smiling at the camera&#10;&#10;Description automatically generated">
              <a:extLst>
                <a:ext uri="{FF2B5EF4-FFF2-40B4-BE49-F238E27FC236}">
                  <a16:creationId xmlns:a16="http://schemas.microsoft.com/office/drawing/2014/main" id="{9E9B4C49-4452-D642-A563-F2F4A335414E}"/>
                </a:ext>
              </a:extLst>
            </p:cNvPr>
            <p:cNvPicPr>
              <a:picLocks noChangeAspect="1"/>
            </p:cNvPicPr>
            <p:nvPr/>
          </p:nvPicPr>
          <p:blipFill>
            <a:blip r:embed="rId3"/>
            <a:stretch>
              <a:fillRect/>
            </a:stretch>
          </p:blipFill>
          <p:spPr>
            <a:xfrm>
              <a:off x="153600" y="1742392"/>
              <a:ext cx="2520000" cy="3367434"/>
            </a:xfrm>
            <a:prstGeom prst="rect">
              <a:avLst/>
            </a:prstGeom>
          </p:spPr>
        </p:pic>
        <p:sp>
          <p:nvSpPr>
            <p:cNvPr id="17" name="TextBox 16">
              <a:extLst>
                <a:ext uri="{FF2B5EF4-FFF2-40B4-BE49-F238E27FC236}">
                  <a16:creationId xmlns:a16="http://schemas.microsoft.com/office/drawing/2014/main" id="{B0AABD57-4FFA-3846-B20C-9AC39F8D7DC4}"/>
                </a:ext>
              </a:extLst>
            </p:cNvPr>
            <p:cNvSpPr txBox="1"/>
            <p:nvPr/>
          </p:nvSpPr>
          <p:spPr>
            <a:xfrm>
              <a:off x="161910" y="1221952"/>
              <a:ext cx="2503379" cy="461665"/>
            </a:xfrm>
            <a:prstGeom prst="rect">
              <a:avLst/>
            </a:prstGeom>
            <a:noFill/>
          </p:spPr>
          <p:txBody>
            <a:bodyPr wrap="none" rtlCol="0">
              <a:spAutoFit/>
            </a:bodyPr>
            <a:lstStyle/>
            <a:p>
              <a:pPr algn="ctr"/>
              <a:r>
                <a:rPr lang="en-GB" sz="2400" dirty="0">
                  <a:solidFill>
                    <a:schemeClr val="bg1"/>
                  </a:solidFill>
                </a:rPr>
                <a:t>Christian Richardt</a:t>
              </a:r>
            </a:p>
          </p:txBody>
        </p:sp>
        <p:pic>
          <p:nvPicPr>
            <p:cNvPr id="18" name="Picture 17">
              <a:extLst>
                <a:ext uri="{FF2B5EF4-FFF2-40B4-BE49-F238E27FC236}">
                  <a16:creationId xmlns:a16="http://schemas.microsoft.com/office/drawing/2014/main" id="{7F88AFB6-9DDA-B241-B353-AB335A04B34F}"/>
                </a:ext>
              </a:extLst>
            </p:cNvPr>
            <p:cNvPicPr>
              <a:picLocks noChangeAspect="1"/>
            </p:cNvPicPr>
            <p:nvPr/>
          </p:nvPicPr>
          <p:blipFill>
            <a:blip r:embed="rId4"/>
            <a:stretch>
              <a:fillRect/>
            </a:stretch>
          </p:blipFill>
          <p:spPr>
            <a:xfrm>
              <a:off x="513599" y="5292802"/>
              <a:ext cx="1800000" cy="605263"/>
            </a:xfrm>
            <a:prstGeom prst="rect">
              <a:avLst/>
            </a:prstGeom>
          </p:spPr>
        </p:pic>
      </p:grpSp>
    </p:spTree>
    <p:extLst>
      <p:ext uri="{BB962C8B-B14F-4D97-AF65-F5344CB8AC3E}">
        <p14:creationId xmlns:p14="http://schemas.microsoft.com/office/powerpoint/2010/main" val="335796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a:xfrm>
            <a:off x="624416" y="838800"/>
            <a:ext cx="8293247" cy="5400000"/>
          </a:xfrm>
        </p:spPr>
        <p:txBody>
          <a:bodyPr anchor="ctr"/>
          <a:lstStyle/>
          <a:p>
            <a:r>
              <a:rPr lang="en-GB" dirty="0"/>
              <a:t>VR photography with textured 3D reconstructions from hand-held photos:</a:t>
            </a:r>
          </a:p>
          <a:p>
            <a:pPr lvl="1"/>
            <a:r>
              <a:rPr lang="en-GB" dirty="0"/>
              <a:t>Casual 3D photography</a:t>
            </a:r>
          </a:p>
          <a:p>
            <a:pPr lvl="1"/>
            <a:r>
              <a:rPr lang="en-GB" dirty="0"/>
              <a:t>Instant 3D Photography</a:t>
            </a:r>
          </a:p>
          <a:p>
            <a:r>
              <a:rPr lang="en-GB" dirty="0"/>
              <a:t>More immersive exploration in VR: </a:t>
            </a:r>
          </a:p>
          <a:p>
            <a:pPr lvl="1"/>
            <a:r>
              <a:rPr lang="en-GB" dirty="0"/>
              <a:t>enables full 6 degrees-of-freedom (6-DoF) head motion</a:t>
            </a:r>
          </a:p>
          <a:p>
            <a:pPr lvl="1"/>
            <a:r>
              <a:rPr lang="en-GB" dirty="0"/>
              <a:t>allows users to look around freely in VR</a:t>
            </a:r>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3. 3D Photography</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8</a:t>
            </a:fld>
            <a:endParaRPr lang="en-GB"/>
          </a:p>
        </p:txBody>
      </p:sp>
      <p:grpSp>
        <p:nvGrpSpPr>
          <p:cNvPr id="7" name="Group 6">
            <a:extLst>
              <a:ext uri="{FF2B5EF4-FFF2-40B4-BE49-F238E27FC236}">
                <a16:creationId xmlns:a16="http://schemas.microsoft.com/office/drawing/2014/main" id="{60D898A6-960A-0041-A170-DFC08DA4C164}"/>
              </a:ext>
            </a:extLst>
          </p:cNvPr>
          <p:cNvGrpSpPr/>
          <p:nvPr/>
        </p:nvGrpSpPr>
        <p:grpSpPr>
          <a:xfrm>
            <a:off x="9047583" y="1090942"/>
            <a:ext cx="2520000" cy="4635295"/>
            <a:chOff x="6748330" y="1192861"/>
            <a:chExt cx="2520000" cy="4635295"/>
          </a:xfrm>
        </p:grpSpPr>
        <p:pic>
          <p:nvPicPr>
            <p:cNvPr id="8" name="Picture 7" descr="A boy smiling for the camera&#10;&#10;Description automatically generated">
              <a:extLst>
                <a:ext uri="{FF2B5EF4-FFF2-40B4-BE49-F238E27FC236}">
                  <a16:creationId xmlns:a16="http://schemas.microsoft.com/office/drawing/2014/main" id="{709FDAE0-5BB4-F549-804D-148C4FEB38A4}"/>
                </a:ext>
              </a:extLst>
            </p:cNvPr>
            <p:cNvPicPr>
              <a:picLocks noChangeAspect="1"/>
            </p:cNvPicPr>
            <p:nvPr/>
          </p:nvPicPr>
          <p:blipFill>
            <a:blip r:embed="rId3"/>
            <a:stretch>
              <a:fillRect/>
            </a:stretch>
          </p:blipFill>
          <p:spPr>
            <a:xfrm>
              <a:off x="6748330" y="1718574"/>
              <a:ext cx="2520000" cy="3356889"/>
            </a:xfrm>
            <a:prstGeom prst="rect">
              <a:avLst/>
            </a:prstGeom>
          </p:spPr>
        </p:pic>
        <p:sp>
          <p:nvSpPr>
            <p:cNvPr id="9" name="TextBox 8">
              <a:extLst>
                <a:ext uri="{FF2B5EF4-FFF2-40B4-BE49-F238E27FC236}">
                  <a16:creationId xmlns:a16="http://schemas.microsoft.com/office/drawing/2014/main" id="{EBB72BB4-BBD8-EB40-AF26-116599BEB997}"/>
                </a:ext>
              </a:extLst>
            </p:cNvPr>
            <p:cNvSpPr txBox="1"/>
            <p:nvPr/>
          </p:nvSpPr>
          <p:spPr>
            <a:xfrm>
              <a:off x="6969937" y="1192861"/>
              <a:ext cx="2076786" cy="461665"/>
            </a:xfrm>
            <a:prstGeom prst="rect">
              <a:avLst/>
            </a:prstGeom>
            <a:noFill/>
          </p:spPr>
          <p:txBody>
            <a:bodyPr wrap="none" rtlCol="0">
              <a:spAutoFit/>
            </a:bodyPr>
            <a:lstStyle/>
            <a:p>
              <a:pPr algn="ctr"/>
              <a:r>
                <a:rPr lang="en-GB" sz="2400" dirty="0">
                  <a:solidFill>
                    <a:schemeClr val="bg1"/>
                  </a:solidFill>
                </a:rPr>
                <a:t>Peter </a:t>
              </a:r>
              <a:r>
                <a:rPr lang="en-GB" sz="2400" dirty="0" err="1">
                  <a:solidFill>
                    <a:schemeClr val="bg1"/>
                  </a:solidFill>
                </a:rPr>
                <a:t>Hedman</a:t>
              </a:r>
              <a:endParaRPr lang="en-GB" sz="24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94CFE4FA-C4A3-3646-BA61-C5BC28800548}"/>
                </a:ext>
              </a:extLst>
            </p:cNvPr>
            <p:cNvPicPr>
              <a:picLocks noChangeAspect="1"/>
            </p:cNvPicPr>
            <p:nvPr/>
          </p:nvPicPr>
          <p:blipFill>
            <a:blip r:embed="rId4"/>
            <a:stretch>
              <a:fillRect/>
            </a:stretch>
          </p:blipFill>
          <p:spPr>
            <a:xfrm>
              <a:off x="7108330" y="5299406"/>
              <a:ext cx="1800000" cy="528750"/>
            </a:xfrm>
            <a:prstGeom prst="rect">
              <a:avLst/>
            </a:prstGeom>
          </p:spPr>
        </p:pic>
      </p:grpSp>
    </p:spTree>
    <p:extLst>
      <p:ext uri="{BB962C8B-B14F-4D97-AF65-F5344CB8AC3E}">
        <p14:creationId xmlns:p14="http://schemas.microsoft.com/office/powerpoint/2010/main" val="298354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2EC57-83DE-F04F-BA34-1CEAC954A2D4}"/>
              </a:ext>
            </a:extLst>
          </p:cNvPr>
          <p:cNvSpPr>
            <a:spLocks noGrp="1"/>
          </p:cNvSpPr>
          <p:nvPr>
            <p:ph idx="1"/>
          </p:nvPr>
        </p:nvSpPr>
        <p:spPr>
          <a:xfrm>
            <a:off x="624417" y="838800"/>
            <a:ext cx="6364858" cy="5400000"/>
          </a:xfrm>
        </p:spPr>
        <p:txBody>
          <a:bodyPr anchor="ctr"/>
          <a:lstStyle/>
          <a:p>
            <a:r>
              <a:rPr lang="en-GB" dirty="0"/>
              <a:t>Introduction to light fields</a:t>
            </a:r>
          </a:p>
          <a:p>
            <a:r>
              <a:rPr lang="en-GB" dirty="0"/>
              <a:t>Google’s panoramic light fields:</a:t>
            </a:r>
          </a:p>
          <a:p>
            <a:pPr lvl="1"/>
            <a:r>
              <a:rPr lang="en-GB" dirty="0"/>
              <a:t>capturing ~1000 photos of a scene</a:t>
            </a:r>
          </a:p>
          <a:p>
            <a:pPr lvl="1"/>
            <a:r>
              <a:rPr lang="en-GB" dirty="0"/>
              <a:t>process using structure-from-motion and multi-view stereo</a:t>
            </a:r>
          </a:p>
          <a:p>
            <a:pPr lvl="1"/>
            <a:r>
              <a:rPr lang="en-GB" dirty="0"/>
              <a:t>real-time rendering for VR HMDs</a:t>
            </a:r>
          </a:p>
          <a:p>
            <a:r>
              <a:rPr lang="en-GB" dirty="0"/>
              <a:t>Extensions to light field video</a:t>
            </a:r>
          </a:p>
          <a:p>
            <a:r>
              <a:rPr lang="en-GB" dirty="0" err="1"/>
              <a:t>DeepView</a:t>
            </a:r>
            <a:r>
              <a:rPr lang="en-GB" dirty="0"/>
              <a:t>:</a:t>
            </a:r>
          </a:p>
          <a:p>
            <a:pPr lvl="1"/>
            <a:r>
              <a:rPr lang="en-GB" dirty="0"/>
              <a:t>view synthesis with multi-plane images</a:t>
            </a:r>
          </a:p>
        </p:txBody>
      </p:sp>
      <p:sp>
        <p:nvSpPr>
          <p:cNvPr id="3" name="Title 2">
            <a:extLst>
              <a:ext uri="{FF2B5EF4-FFF2-40B4-BE49-F238E27FC236}">
                <a16:creationId xmlns:a16="http://schemas.microsoft.com/office/drawing/2014/main" id="{3D9DD3DE-81E5-774D-8DD4-5A87EC1D5C4F}"/>
              </a:ext>
            </a:extLst>
          </p:cNvPr>
          <p:cNvSpPr>
            <a:spLocks noGrp="1"/>
          </p:cNvSpPr>
          <p:nvPr>
            <p:ph type="title"/>
          </p:nvPr>
        </p:nvSpPr>
        <p:spPr/>
        <p:txBody>
          <a:bodyPr/>
          <a:lstStyle/>
          <a:p>
            <a:r>
              <a:rPr lang="en-GB" dirty="0"/>
              <a:t>4. Light field photography</a:t>
            </a:r>
          </a:p>
        </p:txBody>
      </p:sp>
      <p:sp>
        <p:nvSpPr>
          <p:cNvPr id="4" name="Date Placeholder 3">
            <a:extLst>
              <a:ext uri="{FF2B5EF4-FFF2-40B4-BE49-F238E27FC236}">
                <a16:creationId xmlns:a16="http://schemas.microsoft.com/office/drawing/2014/main" id="{C6F99E77-8ED5-424E-800A-4EB3CBE642EE}"/>
              </a:ext>
            </a:extLst>
          </p:cNvPr>
          <p:cNvSpPr>
            <a:spLocks noGrp="1"/>
          </p:cNvSpPr>
          <p:nvPr>
            <p:ph type="dt" sz="half" idx="2"/>
          </p:nvPr>
        </p:nvSpPr>
        <p:spPr/>
        <p:txBody>
          <a:bodyPr/>
          <a:lstStyle/>
          <a:p>
            <a:r>
              <a:rPr lang="en-GB"/>
              <a:t>1 Aug 2019</a:t>
            </a:r>
            <a:endParaRPr lang="en-GB" dirty="0"/>
          </a:p>
        </p:txBody>
      </p:sp>
      <p:sp>
        <p:nvSpPr>
          <p:cNvPr id="5" name="Footer Placeholder 4">
            <a:extLst>
              <a:ext uri="{FF2B5EF4-FFF2-40B4-BE49-F238E27FC236}">
                <a16:creationId xmlns:a16="http://schemas.microsoft.com/office/drawing/2014/main" id="{3DA43371-B2D5-6640-84F2-5759D1CD2142}"/>
              </a:ext>
            </a:extLst>
          </p:cNvPr>
          <p:cNvSpPr>
            <a:spLocks noGrp="1"/>
          </p:cNvSpPr>
          <p:nvPr>
            <p:ph type="ftr" sz="quarter" idx="3"/>
          </p:nvPr>
        </p:nvSpPr>
        <p:spPr/>
        <p:txBody>
          <a:bodyPr/>
          <a:lstStyle/>
          <a:p>
            <a:r>
              <a:rPr lang="en-GB"/>
              <a:t>Capture4VR: From VR Photography to VR Video</a:t>
            </a:r>
          </a:p>
        </p:txBody>
      </p:sp>
      <p:sp>
        <p:nvSpPr>
          <p:cNvPr id="6" name="Slide Number Placeholder 5">
            <a:extLst>
              <a:ext uri="{FF2B5EF4-FFF2-40B4-BE49-F238E27FC236}">
                <a16:creationId xmlns:a16="http://schemas.microsoft.com/office/drawing/2014/main" id="{40261DA8-B835-2741-AD9D-9AE856803D20}"/>
              </a:ext>
            </a:extLst>
          </p:cNvPr>
          <p:cNvSpPr>
            <a:spLocks noGrp="1"/>
          </p:cNvSpPr>
          <p:nvPr>
            <p:ph type="sldNum" sz="quarter" idx="4"/>
          </p:nvPr>
        </p:nvSpPr>
        <p:spPr/>
        <p:txBody>
          <a:bodyPr/>
          <a:lstStyle/>
          <a:p>
            <a:fld id="{9B281B64-7B92-47B0-8A60-E22259C079AF}" type="slidenum">
              <a:rPr lang="en-GB" smtClean="0"/>
              <a:pPr/>
              <a:t>9</a:t>
            </a:fld>
            <a:endParaRPr lang="en-GB"/>
          </a:p>
        </p:txBody>
      </p:sp>
      <p:grpSp>
        <p:nvGrpSpPr>
          <p:cNvPr id="23" name="Group 22">
            <a:extLst>
              <a:ext uri="{FF2B5EF4-FFF2-40B4-BE49-F238E27FC236}">
                <a16:creationId xmlns:a16="http://schemas.microsoft.com/office/drawing/2014/main" id="{24C47C19-3770-AD49-9DC2-297C9369F125}"/>
              </a:ext>
            </a:extLst>
          </p:cNvPr>
          <p:cNvGrpSpPr/>
          <p:nvPr/>
        </p:nvGrpSpPr>
        <p:grpSpPr>
          <a:xfrm>
            <a:off x="8869490" y="1060165"/>
            <a:ext cx="2859565" cy="4706891"/>
            <a:chOff x="10816170" y="1060165"/>
            <a:chExt cx="2859565" cy="4706891"/>
          </a:xfrm>
        </p:grpSpPr>
        <p:pic>
          <p:nvPicPr>
            <p:cNvPr id="24" name="Picture 23" descr="A person posing for the camera&#10;&#10;Description automatically generated">
              <a:extLst>
                <a:ext uri="{FF2B5EF4-FFF2-40B4-BE49-F238E27FC236}">
                  <a16:creationId xmlns:a16="http://schemas.microsoft.com/office/drawing/2014/main" id="{B7A2E2C4-02D5-B146-B5F6-273416C180A9}"/>
                </a:ext>
              </a:extLst>
            </p:cNvPr>
            <p:cNvPicPr>
              <a:picLocks noChangeAspect="1"/>
            </p:cNvPicPr>
            <p:nvPr/>
          </p:nvPicPr>
          <p:blipFill>
            <a:blip r:embed="rId3"/>
            <a:stretch>
              <a:fillRect/>
            </a:stretch>
          </p:blipFill>
          <p:spPr>
            <a:xfrm>
              <a:off x="10985952" y="1611383"/>
              <a:ext cx="2520000" cy="3360000"/>
            </a:xfrm>
            <a:prstGeom prst="rect">
              <a:avLst/>
            </a:prstGeom>
          </p:spPr>
        </p:pic>
        <p:sp>
          <p:nvSpPr>
            <p:cNvPr id="25" name="TextBox 24">
              <a:extLst>
                <a:ext uri="{FF2B5EF4-FFF2-40B4-BE49-F238E27FC236}">
                  <a16:creationId xmlns:a16="http://schemas.microsoft.com/office/drawing/2014/main" id="{8EFA67F2-EAAF-834C-95F0-30AF77C3BFDC}"/>
                </a:ext>
              </a:extLst>
            </p:cNvPr>
            <p:cNvSpPr txBox="1"/>
            <p:nvPr/>
          </p:nvSpPr>
          <p:spPr>
            <a:xfrm>
              <a:off x="10816170" y="1060165"/>
              <a:ext cx="2859565" cy="523220"/>
            </a:xfrm>
            <a:prstGeom prst="rect">
              <a:avLst/>
            </a:prstGeom>
            <a:noFill/>
          </p:spPr>
          <p:txBody>
            <a:bodyPr wrap="none" rtlCol="0">
              <a:spAutoFit/>
            </a:bodyPr>
            <a:lstStyle/>
            <a:p>
              <a:pPr algn="ctr"/>
              <a:r>
                <a:rPr lang="en-GB" sz="2800" dirty="0">
                  <a:solidFill>
                    <a:schemeClr val="bg1"/>
                  </a:solidFill>
                </a:rPr>
                <a:t>Ryan S. Overbeck</a:t>
              </a:r>
            </a:p>
          </p:txBody>
        </p:sp>
        <p:pic>
          <p:nvPicPr>
            <p:cNvPr id="26" name="Picture 25" descr="A picture containing text&#10;&#10;Description automatically generated">
              <a:extLst>
                <a:ext uri="{FF2B5EF4-FFF2-40B4-BE49-F238E27FC236}">
                  <a16:creationId xmlns:a16="http://schemas.microsoft.com/office/drawing/2014/main" id="{09F63367-8C33-2544-BE14-FA134FE0EF98}"/>
                </a:ext>
              </a:extLst>
            </p:cNvPr>
            <p:cNvPicPr>
              <a:picLocks noChangeAspect="1"/>
            </p:cNvPicPr>
            <p:nvPr/>
          </p:nvPicPr>
          <p:blipFill>
            <a:blip r:embed="rId4"/>
            <a:stretch>
              <a:fillRect/>
            </a:stretch>
          </p:blipFill>
          <p:spPr>
            <a:xfrm>
              <a:off x="11345952" y="5158656"/>
              <a:ext cx="1800000" cy="608400"/>
            </a:xfrm>
            <a:prstGeom prst="rect">
              <a:avLst/>
            </a:prstGeom>
          </p:spPr>
        </p:pic>
      </p:grpSp>
    </p:spTree>
    <p:extLst>
      <p:ext uri="{BB962C8B-B14F-4D97-AF65-F5344CB8AC3E}">
        <p14:creationId xmlns:p14="http://schemas.microsoft.com/office/powerpoint/2010/main" val="19709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CRichardt Theme">
  <a:themeElements>
    <a:clrScheme name="MPI blues">
      <a:dk1>
        <a:srgbClr val="000000"/>
      </a:dk1>
      <a:lt1>
        <a:srgbClr val="FFFFFF"/>
      </a:lt1>
      <a:dk2>
        <a:srgbClr val="000000"/>
      </a:dk2>
      <a:lt2>
        <a:srgbClr val="808080"/>
      </a:lt2>
      <a:accent1>
        <a:srgbClr val="ABC2D7"/>
      </a:accent1>
      <a:accent2>
        <a:srgbClr val="003366"/>
      </a:accent2>
      <a:accent3>
        <a:srgbClr val="FFFFFF"/>
      </a:accent3>
      <a:accent4>
        <a:srgbClr val="000000"/>
      </a:accent4>
      <a:accent5>
        <a:srgbClr val="DAEDEF"/>
      </a:accent5>
      <a:accent6>
        <a:srgbClr val="2D2D8A"/>
      </a:accent6>
      <a:hlink>
        <a:srgbClr val="003366"/>
      </a:hlink>
      <a:folHlink>
        <a:srgbClr val="003366"/>
      </a:folHlink>
    </a:clrScheme>
    <a:fontScheme name="Segoe semi">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latin typeface="+mn-lt"/>
          </a:defRPr>
        </a:defPPr>
      </a:lstStyle>
    </a:txDef>
  </a:objectDefaults>
  <a:extraClrSchemeLst>
    <a:extraClrScheme>
      <a:clrScheme name="Review_SB_theobalt_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view_SB_theobalt_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view_SB_theobalt_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view_SB_theobalt_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view_SB_theobalt_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view_SB_theobalt_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view_SB_theobalt_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view_SB_theobalt_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view_SB_theobalt_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view_SB_theobalt_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view_SB_theobalt_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view_SB_theobalt_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ichardt Dark Theme">
  <a:themeElements>
    <a:clrScheme name="MPI blues">
      <a:dk1>
        <a:srgbClr val="000000"/>
      </a:dk1>
      <a:lt1>
        <a:srgbClr val="FFFFFF"/>
      </a:lt1>
      <a:dk2>
        <a:srgbClr val="000000"/>
      </a:dk2>
      <a:lt2>
        <a:srgbClr val="808080"/>
      </a:lt2>
      <a:accent1>
        <a:srgbClr val="ABC2D7"/>
      </a:accent1>
      <a:accent2>
        <a:srgbClr val="003366"/>
      </a:accent2>
      <a:accent3>
        <a:srgbClr val="FFFFFF"/>
      </a:accent3>
      <a:accent4>
        <a:srgbClr val="000000"/>
      </a:accent4>
      <a:accent5>
        <a:srgbClr val="DAEDEF"/>
      </a:accent5>
      <a:accent6>
        <a:srgbClr val="2D2D8A"/>
      </a:accent6>
      <a:hlink>
        <a:srgbClr val="003366"/>
      </a:hlink>
      <a:folHlink>
        <a:srgbClr val="003366"/>
      </a:folHlink>
    </a:clrScheme>
    <a:fontScheme name="Segoe semi">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a:solidFill>
              <a:schemeClr val="bg1"/>
            </a:solidFill>
          </a:defRPr>
        </a:defPPr>
      </a:lstStyle>
    </a:txDef>
  </a:objectDefaults>
  <a:extraClrSchemeLst>
    <a:extraClrScheme>
      <a:clrScheme name="Review_SB_theobalt_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view_SB_theobalt_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view_SB_theobalt_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view_SB_theobalt_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view_SB_theobalt_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view_SB_theobalt_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view_SB_theobalt_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view_SB_theobalt_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view_SB_theobalt_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view_SB_theobalt_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view_SB_theobalt_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view_SB_theobalt_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9574</TotalTime>
  <Words>2142</Words>
  <Application>Microsoft Office PowerPoint</Application>
  <PresentationFormat>Widescreen</PresentationFormat>
  <Paragraphs>437</Paragraphs>
  <Slides>32</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Calibri</vt:lpstr>
      <vt:lpstr>Helvetica Neue</vt:lpstr>
      <vt:lpstr>Helvetica Neue Light</vt:lpstr>
      <vt:lpstr>Segoe UI Semibold</vt:lpstr>
      <vt:lpstr>Segoe UI Semilight</vt:lpstr>
      <vt:lpstr>Wingdings</vt:lpstr>
      <vt:lpstr>CRichardt Theme</vt:lpstr>
      <vt:lpstr>CRichardt Dark Theme</vt:lpstr>
      <vt:lpstr>PowerPoint Presentation</vt:lpstr>
      <vt:lpstr>Copyright notice</vt:lpstr>
      <vt:lpstr>Who are we?</vt:lpstr>
      <vt:lpstr>Virtual reality</vt:lpstr>
      <vt:lpstr>Course schedule</vt:lpstr>
      <vt:lpstr>1. Introduction</vt:lpstr>
      <vt:lpstr>2. 360° (Stereo) Panoramas</vt:lpstr>
      <vt:lpstr>3. 3D Photography</vt:lpstr>
      <vt:lpstr>4. Light field photography</vt:lpstr>
      <vt:lpstr>5. 360 and ODS video</vt:lpstr>
      <vt:lpstr>6. Live ODS video</vt:lpstr>
      <vt:lpstr>7. 6-DoF video</vt:lpstr>
      <vt:lpstr>8. Microsoft Mixed Reality Capture Studios</vt:lpstr>
      <vt:lpstr>9. Conclusion + Q&amp;A</vt:lpstr>
      <vt:lpstr>Course schedule</vt:lpstr>
      <vt:lpstr>A Brief History of VR Photography + Video</vt:lpstr>
      <vt:lpstr>Panorama</vt:lpstr>
      <vt:lpstr>The Rotunda in Leicester Square (1793–1863)</vt:lpstr>
      <vt:lpstr>Panorama Mesdag (1881)</vt:lpstr>
      <vt:lpstr>Gettysburg Cyclorama (1883)</vt:lpstr>
      <vt:lpstr>Stereoscopy</vt:lpstr>
      <vt:lpstr>Wheatstone stereoscope (1838)</vt:lpstr>
      <vt:lpstr>A brief history of photography</vt:lpstr>
      <vt:lpstr>Wheatstone stereoscope (1838)</vt:lpstr>
      <vt:lpstr>Brewster stereoscope (1849)</vt:lpstr>
      <vt:lpstr>Holmes stereoscope (1861)</vt:lpstr>
      <vt:lpstr>Holmes stereoscope (1861)</vt:lpstr>
      <vt:lpstr>Stereo photography = Stereography</vt:lpstr>
      <vt:lpstr>PowerPoint Presentation</vt:lpstr>
      <vt:lpstr>Motion Pictures (1890s)</vt:lpstr>
      <vt:lpstr>Widescreen motion picture film formats</vt:lpstr>
      <vt:lpstr>Multi-projector projection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Capture4VR: From VR Photography to VR Video</dc:title>
  <dc:subject/>
  <dc:creator>Christian Richardt</dc:creator>
  <cp:keywords/>
  <dc:description/>
  <cp:lastModifiedBy>Christian Richardt</cp:lastModifiedBy>
  <cp:revision>484</cp:revision>
  <dcterms:created xsi:type="dcterms:W3CDTF">2015-09-24T10:00:52Z</dcterms:created>
  <dcterms:modified xsi:type="dcterms:W3CDTF">2019-08-23T12:22:15Z</dcterms:modified>
  <cp:category/>
</cp:coreProperties>
</file>