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3"/>
  </p:notesMasterIdLst>
  <p:sldIdLst>
    <p:sldId id="1241" r:id="rId2"/>
    <p:sldId id="1208" r:id="rId3"/>
    <p:sldId id="1216" r:id="rId4"/>
    <p:sldId id="1217" r:id="rId5"/>
    <p:sldId id="1212" r:id="rId6"/>
    <p:sldId id="1219" r:id="rId7"/>
    <p:sldId id="1220" r:id="rId8"/>
    <p:sldId id="1221" r:id="rId9"/>
    <p:sldId id="1222" r:id="rId10"/>
    <p:sldId id="1223" r:id="rId11"/>
    <p:sldId id="124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9. Conclusion" id="{53503395-F021-DC4E-8FB0-EA3926785588}">
          <p14:sldIdLst>
            <p14:sldId id="1241"/>
            <p14:sldId id="1208"/>
            <p14:sldId id="1216"/>
            <p14:sldId id="1217"/>
            <p14:sldId id="1212"/>
            <p14:sldId id="1219"/>
            <p14:sldId id="1220"/>
            <p14:sldId id="1221"/>
            <p14:sldId id="1222"/>
            <p14:sldId id="1223"/>
            <p14:sldId id="12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 autoAdjust="0"/>
    <p:restoredTop sz="81812" autoAdjust="0"/>
  </p:normalViewPr>
  <p:slideViewPr>
    <p:cSldViewPr snapToGrid="0" snapToObjects="1">
      <p:cViewPr varScale="1">
        <p:scale>
          <a:sx n="95" d="100"/>
          <a:sy n="95" d="100"/>
        </p:scale>
        <p:origin x="86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AC4FA-75D6-C340-91DD-058D17C855A1}" type="datetimeFigureOut">
              <a:rPr lang="en-US" smtClean="0"/>
              <a:t>7/30/19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A3657-E5C1-6741-B921-FDD12E193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9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And this brings us towards the end of our course.</a:t>
            </a:r>
          </a:p>
          <a:p>
            <a:r>
              <a:rPr lang="en-GB" b="0" dirty="0"/>
              <a:t>In the last three hours, we have seen the latest advances in VR photography and VR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started with a brief excursion into the history of @ panoramas and @ stereoscopy, which reaches back all the way into the late 1700s.</a:t>
            </a:r>
          </a:p>
          <a:p>
            <a:r>
              <a:rPr lang="en-GB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1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part where you ask us questions</a:t>
            </a:r>
          </a:p>
          <a:p>
            <a:r>
              <a:rPr lang="en-GB" dirty="0"/>
              <a:t>And while you think of which burning questions you would like to ask us, I will get started with my own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5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61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3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A3657-E5C1-6741-B921-FDD12E193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2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k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298575"/>
          </a:xfrm>
        </p:spPr>
        <p:txBody>
          <a:bodyPr/>
          <a:lstStyle>
            <a:lvl1pPr algn="ctr">
              <a:defRPr sz="4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41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ark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5000"/>
              </a:lnSpc>
              <a:defRPr sz="2800"/>
            </a:lvl1pPr>
            <a:lvl2pPr>
              <a:lnSpc>
                <a:spcPct val="125000"/>
              </a:lnSpc>
              <a:defRPr sz="2400"/>
            </a:lvl2pPr>
            <a:lvl3pPr>
              <a:lnSpc>
                <a:spcPct val="125000"/>
              </a:lnSpc>
              <a:defRPr sz="2000"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GB" dirty="0"/>
              <a:t>Click </a:t>
            </a:r>
            <a:r>
              <a:rPr lang="en-GB" noProof="0" dirty="0"/>
              <a:t>to</a:t>
            </a:r>
            <a:r>
              <a:rPr lang="en-GB" dirty="0"/>
              <a:t>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o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2000"/>
            </a:lvl2pPr>
            <a:lvl3pPr>
              <a:lnSpc>
                <a:spcPct val="100000"/>
              </a:lnSpc>
              <a:spcAft>
                <a:spcPts val="12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lnSpc>
                <a:spcPct val="100000"/>
              </a:lnSpc>
              <a:spcAft>
                <a:spcPts val="1200"/>
              </a:spcAft>
              <a:defRPr sz="2000"/>
            </a:lvl5pPr>
          </a:lstStyle>
          <a:p>
            <a:pPr lvl="0"/>
            <a:r>
              <a:rPr lang="en-GB" dirty="0"/>
              <a:t>Click </a:t>
            </a:r>
            <a:r>
              <a:rPr lang="en-GB" noProof="0" dirty="0"/>
              <a:t>to</a:t>
            </a:r>
            <a:r>
              <a:rPr lang="en-GB" dirty="0"/>
              <a:t>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43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a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600" b="1" cap="none" baseline="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04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ark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838800"/>
            <a:ext cx="5384800" cy="540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800"/>
            </a:lvl1pPr>
            <a:lvl2pPr>
              <a:lnSpc>
                <a:spcPct val="100000"/>
              </a:lnSpc>
              <a:spcAft>
                <a:spcPts val="1200"/>
              </a:spcAft>
              <a:defRPr sz="2400"/>
            </a:lvl2pPr>
            <a:lvl3pPr>
              <a:lnSpc>
                <a:spcPct val="100000"/>
              </a:lnSpc>
              <a:spcAft>
                <a:spcPts val="12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1800"/>
            </a:lvl4pPr>
            <a:lvl5pPr>
              <a:lnSpc>
                <a:spcPct val="100000"/>
              </a:lnSpc>
              <a:spcAft>
                <a:spcPts val="12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838799"/>
            <a:ext cx="5384800" cy="540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800"/>
            </a:lvl1pPr>
            <a:lvl2pPr>
              <a:lnSpc>
                <a:spcPct val="100000"/>
              </a:lnSpc>
              <a:spcAft>
                <a:spcPts val="1200"/>
              </a:spcAft>
              <a:defRPr sz="2400"/>
            </a:lvl2pPr>
            <a:lvl3pPr>
              <a:lnSpc>
                <a:spcPct val="100000"/>
              </a:lnSpc>
              <a:spcAft>
                <a:spcPts val="12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1800"/>
            </a:lvl4pPr>
            <a:lvl5pPr>
              <a:lnSpc>
                <a:spcPct val="100000"/>
              </a:lnSpc>
              <a:spcAft>
                <a:spcPts val="12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53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17" y="838800"/>
            <a:ext cx="5386917" cy="6397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17" y="1501200"/>
            <a:ext cx="5386917" cy="4737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183" y="838800"/>
            <a:ext cx="5389033" cy="6397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183" y="1501200"/>
            <a:ext cx="5389033" cy="4737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4418" y="115200"/>
            <a:ext cx="10972798" cy="576263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74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101600" dist="508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5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2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ark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Capture4VR: From VR Photography to VR Video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9B281B64-7B92-47B0-8A60-E22259C079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15200"/>
            <a:ext cx="1097279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838800"/>
            <a:ext cx="109728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9" name="AutoShape 7"/>
          <p:cNvSpPr>
            <a:spLocks noChangeAspect="1" noChangeArrowheads="1"/>
          </p:cNvSpPr>
          <p:nvPr userDrawn="1"/>
        </p:nvSpPr>
        <p:spPr bwMode="auto">
          <a:xfrm>
            <a:off x="3257551" y="2909889"/>
            <a:ext cx="56769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noProof="0">
              <a:solidFill>
                <a:srgbClr val="000000"/>
              </a:solidFill>
            </a:endParaRPr>
          </a:p>
        </p:txBody>
      </p:sp>
      <p:sp>
        <p:nvSpPr>
          <p:cNvPr id="3080" name="AutoShape 8"/>
          <p:cNvSpPr>
            <a:spLocks noChangeAspect="1" noChangeArrowheads="1"/>
          </p:cNvSpPr>
          <p:nvPr userDrawn="1"/>
        </p:nvSpPr>
        <p:spPr bwMode="auto">
          <a:xfrm>
            <a:off x="3257551" y="2909889"/>
            <a:ext cx="56769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noProof="0">
              <a:solidFill>
                <a:srgbClr val="000000"/>
              </a:solidFill>
            </a:endParaRPr>
          </a:p>
        </p:txBody>
      </p:sp>
      <p:sp>
        <p:nvSpPr>
          <p:cNvPr id="3081" name="AutoShape 9"/>
          <p:cNvSpPr>
            <a:spLocks noChangeAspect="1" noChangeArrowheads="1"/>
          </p:cNvSpPr>
          <p:nvPr userDrawn="1"/>
        </p:nvSpPr>
        <p:spPr bwMode="auto">
          <a:xfrm>
            <a:off x="3257551" y="2909889"/>
            <a:ext cx="56769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noProof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4417" y="6356350"/>
            <a:ext cx="120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016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1 Aug 2019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853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016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/>
              <a:t>Capture4VR: From VR Photography to VR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62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016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B281B64-7B92-47B0-8A60-E22259C079AF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60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>
              <a:lumMod val="20000"/>
              <a:lumOff val="80000"/>
            </a:schemeClr>
          </a:solidFill>
          <a:effectLst>
            <a:outerShdw blurRad="101600" dist="50800" dir="2700000" algn="tl" rotWithShape="0">
              <a:prstClr val="black">
                <a:alpha val="7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9pPr>
    </p:titleStyle>
    <p:bodyStyle>
      <a:lvl1pPr marL="288000" indent="-288000" algn="l" rtl="0" eaLnBrk="0" fontAlgn="base" hangingPunct="0">
        <a:lnSpc>
          <a:spcPct val="125000"/>
        </a:lnSpc>
        <a:spcBef>
          <a:spcPts val="0"/>
        </a:spcBef>
        <a:spcAft>
          <a:spcPts val="600"/>
        </a:spcAft>
        <a:buClr>
          <a:schemeClr val="accent2">
            <a:lumMod val="20000"/>
            <a:lumOff val="80000"/>
          </a:schemeClr>
        </a:buClr>
        <a:buFont typeface="Wingdings" panose="05000000000000000000" pitchFamily="2" charset="2"/>
        <a:buChar char="§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20000" indent="-288000" algn="l" rtl="0" eaLnBrk="0" fontAlgn="base" hangingPunct="0">
        <a:lnSpc>
          <a:spcPct val="125000"/>
        </a:lnSpc>
        <a:spcBef>
          <a:spcPts val="0"/>
        </a:spcBef>
        <a:spcAft>
          <a:spcPts val="600"/>
        </a:spcAft>
        <a:buClr>
          <a:schemeClr val="accent2">
            <a:lumMod val="20000"/>
            <a:lumOff val="80000"/>
          </a:schemeClr>
        </a:buClr>
        <a:buFont typeface="Arial" panose="020B0604020202020204" pitchFamily="34" charset="0"/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125000"/>
        </a:lnSpc>
        <a:spcBef>
          <a:spcPts val="0"/>
        </a:spcBef>
        <a:spcAft>
          <a:spcPts val="600"/>
        </a:spcAft>
        <a:buClr>
          <a:schemeClr val="accent2">
            <a:lumMod val="20000"/>
            <a:lumOff val="80000"/>
          </a:schemeClr>
        </a:buClr>
        <a:buFont typeface="Wingdings" panose="05000000000000000000" pitchFamily="2" charset="2"/>
        <a:buChar char="§"/>
        <a:defRPr sz="18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125000"/>
        </a:lnSpc>
        <a:spcBef>
          <a:spcPts val="0"/>
        </a:spcBef>
        <a:spcAft>
          <a:spcPts val="600"/>
        </a:spcAft>
        <a:buClr>
          <a:schemeClr val="accent2">
            <a:lumMod val="20000"/>
            <a:lumOff val="80000"/>
          </a:schemeClr>
        </a:buClr>
        <a:buFont typeface="Arial" panose="020B0604020202020204" pitchFamily="34" charset="0"/>
        <a:buChar char="–"/>
        <a:defRPr sz="18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125000"/>
        </a:lnSpc>
        <a:spcBef>
          <a:spcPts val="0"/>
        </a:spcBef>
        <a:spcAft>
          <a:spcPts val="600"/>
        </a:spcAft>
        <a:buClr>
          <a:schemeClr val="accent2">
            <a:lumMod val="20000"/>
            <a:lumOff val="80000"/>
          </a:schemeClr>
        </a:buClr>
        <a:buFont typeface="Arial" panose="020B0604020202020204" pitchFamily="34" charset="0"/>
        <a:buChar char="»"/>
        <a:defRPr sz="18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jp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704E0F-55E2-C143-A527-49D58BD782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1873" y="-7697"/>
            <a:ext cx="12215747" cy="6873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86" y="4325201"/>
            <a:ext cx="7269695" cy="1362075"/>
          </a:xfrm>
        </p:spPr>
        <p:txBody>
          <a:bodyPr/>
          <a:lstStyle/>
          <a:p>
            <a:r>
              <a:rPr lang="en-GB" sz="4800" b="0" dirty="0">
                <a:solidFill>
                  <a:schemeClr val="bg1"/>
                </a:solidFill>
                <a:effectLst/>
              </a:rPr>
              <a:t>Course Conclusion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86" y="2825013"/>
            <a:ext cx="7269695" cy="1500187"/>
          </a:xfrm>
        </p:spPr>
        <p:txBody>
          <a:bodyPr/>
          <a:lstStyle/>
          <a:p>
            <a:r>
              <a:rPr lang="en-GB" sz="3600" dirty="0"/>
              <a:t>Christian Richardt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BBFCE1-489F-B443-B417-E0ED15DE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684" y="784962"/>
            <a:ext cx="3657600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51" y="5687276"/>
            <a:ext cx="1888946" cy="634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17184" y="5687276"/>
            <a:ext cx="2557631" cy="6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337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EC57-83DE-F04F-BA34-1CEAC954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89" y="838800"/>
            <a:ext cx="8003227" cy="5400000"/>
          </a:xfrm>
        </p:spPr>
        <p:txBody>
          <a:bodyPr anchor="ctr"/>
          <a:lstStyle/>
          <a:p>
            <a:pPr marL="0" indent="0">
              <a:spcAft>
                <a:spcPts val="2400"/>
              </a:spcAft>
              <a:buNone/>
            </a:pPr>
            <a:r>
              <a:rPr lang="en-GB" dirty="0"/>
              <a:t>“We need </a:t>
            </a:r>
            <a:r>
              <a:rPr lang="en-GB" u="sng" dirty="0"/>
              <a:t>new, improved algorithms</a:t>
            </a:r>
            <a:r>
              <a:rPr lang="en-GB" dirty="0"/>
              <a:t> that can reconstruct dynamic 360-degree environments from multiple video streams to produce lifelike 6-DoF renderings in real time.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/>
              <a:t>Overall, </a:t>
            </a:r>
            <a:r>
              <a:rPr lang="en-GB" u="sng" dirty="0"/>
              <a:t>the entire VR video pipeline</a:t>
            </a:r>
            <a:r>
              <a:rPr lang="en-GB" dirty="0"/>
              <a:t>, from high-quality 360-degree environment video capture, over reconstruction and processing, to rendering and display in 6DoF with light field displays </a:t>
            </a:r>
            <a:r>
              <a:rPr lang="en-GB" u="sng" dirty="0"/>
              <a:t>requires more research and engineering</a:t>
            </a:r>
            <a:r>
              <a:rPr lang="en-GB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9E77-8ED5-424E-800A-4EB3CBE64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43371-B2D5-6640-84F2-5759D1CD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DA8-B835-2741-AD9D-9AE85680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65D562-FACD-0C4F-86B7-D2645E11202A}"/>
              </a:ext>
            </a:extLst>
          </p:cNvPr>
          <p:cNvGrpSpPr/>
          <p:nvPr/>
        </p:nvGrpSpPr>
        <p:grpSpPr>
          <a:xfrm>
            <a:off x="624417" y="1090943"/>
            <a:ext cx="2520000" cy="4676113"/>
            <a:chOff x="153600" y="1221952"/>
            <a:chExt cx="2520000" cy="4676113"/>
          </a:xfrm>
        </p:grpSpPr>
        <p:pic>
          <p:nvPicPr>
            <p:cNvPr id="19" name="Picture 18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57933130-8345-324A-8FAB-8FD41890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00" y="1742392"/>
              <a:ext cx="2520000" cy="336743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7362C2-82C1-4540-AA1D-5E7284820CD0}"/>
                </a:ext>
              </a:extLst>
            </p:cNvPr>
            <p:cNvSpPr txBox="1"/>
            <p:nvPr/>
          </p:nvSpPr>
          <p:spPr>
            <a:xfrm>
              <a:off x="161910" y="1221952"/>
              <a:ext cx="25033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Christian Richardt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F9DDBC-00DB-D047-8DA2-B2E0B621F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599" y="5292802"/>
              <a:ext cx="1800000" cy="605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9244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3" y="-9000"/>
            <a:ext cx="12215747" cy="68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BBFCE1-489F-B443-B417-E0ED15DE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684" y="784962"/>
            <a:ext cx="3657600" cy="1066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1489" y="1851762"/>
            <a:ext cx="5959262" cy="30355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7200" b="0" dirty="0">
                <a:solidFill>
                  <a:schemeClr val="bg1"/>
                </a:solidFill>
                <a:latin typeface="+mn-lt"/>
              </a:rPr>
              <a:t>Thank you!</a:t>
            </a:r>
            <a:br>
              <a:rPr lang="en-GB" sz="7200" b="0" dirty="0">
                <a:solidFill>
                  <a:schemeClr val="bg1"/>
                </a:solidFill>
                <a:latin typeface="+mn-lt"/>
              </a:rPr>
            </a:br>
            <a:r>
              <a:rPr lang="en-GB" sz="7200" b="0" dirty="0">
                <a:solidFill>
                  <a:schemeClr val="bg1"/>
                </a:solidFill>
                <a:latin typeface="+mn-lt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4ECEF-0265-AE4A-8BCB-A73F64551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51" y="1466787"/>
            <a:ext cx="1747104" cy="174710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1BBEC16A-B2F2-0048-A162-8B9077F26374}"/>
              </a:ext>
            </a:extLst>
          </p:cNvPr>
          <p:cNvSpPr txBox="1">
            <a:spLocks/>
          </p:cNvSpPr>
          <p:nvPr/>
        </p:nvSpPr>
        <p:spPr bwMode="auto">
          <a:xfrm>
            <a:off x="147918" y="6225988"/>
            <a:ext cx="4450976" cy="6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016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GB" sz="2800" b="0" kern="0" dirty="0" err="1">
                <a:solidFill>
                  <a:schemeClr val="bg1"/>
                </a:solidFill>
                <a:latin typeface="+mn-lt"/>
              </a:rPr>
              <a:t>richardt.name</a:t>
            </a:r>
            <a:r>
              <a:rPr lang="en-GB" sz="2800" b="0" kern="0" dirty="0">
                <a:solidFill>
                  <a:schemeClr val="bg1"/>
                </a:solidFill>
                <a:latin typeface="+mn-lt"/>
              </a:rPr>
              <a:t>/Capture4VR</a:t>
            </a:r>
          </a:p>
        </p:txBody>
      </p:sp>
    </p:spTree>
    <p:extLst>
      <p:ext uri="{BB962C8B-B14F-4D97-AF65-F5344CB8AC3E}">
        <p14:creationId xmlns:p14="http://schemas.microsoft.com/office/powerpoint/2010/main" val="4819220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90" y="751883"/>
            <a:ext cx="2626139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333546" y="1507810"/>
            <a:ext cx="1662113" cy="288147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Robert Mitchell, 1901</a:t>
            </a:r>
          </a:p>
        </p:txBody>
      </p:sp>
      <p:pic>
        <p:nvPicPr>
          <p:cNvPr id="10" name="Wheatstone stereoscope - King's College.jpg" descr="Wheatstone stereoscope - King's Colle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243" y="751883"/>
            <a:ext cx="2703466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© David Tett/King’s College London"/>
          <p:cNvSpPr txBox="1"/>
          <p:nvPr/>
        </p:nvSpPr>
        <p:spPr>
          <a:xfrm rot="16200000">
            <a:off x="6834753" y="1507810"/>
            <a:ext cx="1223659" cy="288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none" lIns="36000" tIns="36000" rIns="36000" bIns="36000" anchor="ctr">
            <a:spAutoFit/>
          </a:bodyPr>
          <a:lstStyle>
            <a:lvl1pPr algn="l">
              <a:defRPr sz="1600">
                <a:effectLst>
                  <a:outerShdw blurRad="38100" dist="25400" dir="27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sz="1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David </a:t>
            </a:r>
            <a:r>
              <a:rPr sz="1400" kern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Tett</a:t>
            </a:r>
            <a:r>
              <a:rPr sz="1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/</a:t>
            </a:r>
            <a:r>
              <a:rPr lang="en-GB" sz="1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KCL</a:t>
            </a:r>
            <a:endParaRPr sz="1400" kern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pic>
        <p:nvPicPr>
          <p:cNvPr id="12" name="Picture 11" descr="A screen shot of a computer with a mountain in the background&#10;&#10;Description automatically generated">
            <a:extLst>
              <a:ext uri="{FF2B5EF4-FFF2-40B4-BE49-F238E27FC236}">
                <a16:creationId xmlns:a16="http://schemas.microsoft.com/office/drawing/2014/main" id="{B67FB49A-B953-FD47-97B7-4A2F1DD5B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899" y="751883"/>
            <a:ext cx="3188193" cy="18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459AB4-FF5B-2849-961A-DB84B4ACE4B3}"/>
              </a:ext>
            </a:extLst>
          </p:cNvPr>
          <p:cNvSpPr txBox="1"/>
          <p:nvPr/>
        </p:nvSpPr>
        <p:spPr>
          <a:xfrm rot="16200000">
            <a:off x="10780829" y="1507810"/>
            <a:ext cx="808225" cy="288147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Facebook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7900" t="21777" r="16748" b="15747"/>
          <a:stretch/>
        </p:blipFill>
        <p:spPr>
          <a:xfrm>
            <a:off x="1267459" y="2742523"/>
            <a:ext cx="2880000" cy="1560140"/>
          </a:xfrm>
          <a:prstGeom prst="rect">
            <a:avLst/>
          </a:prstGeom>
        </p:spPr>
      </p:pic>
      <p:sp>
        <p:nvSpPr>
          <p:cNvPr id="15" name="© David Tett/King’s College London"/>
          <p:cNvSpPr txBox="1"/>
          <p:nvPr/>
        </p:nvSpPr>
        <p:spPr>
          <a:xfrm rot="16200000">
            <a:off x="3494556" y="3378520"/>
            <a:ext cx="1593953" cy="288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none" lIns="36000" tIns="36000" rIns="36000" bIns="36000" anchor="ctr">
            <a:spAutoFit/>
          </a:bodyPr>
          <a:lstStyle>
            <a:lvl1pPr algn="l">
              <a:defRPr sz="1600">
                <a:effectLst>
                  <a:outerShdw blurRad="38100" dist="25400" dir="27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lang="en-GB" sz="1400" kern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Hedman</a:t>
            </a:r>
            <a:r>
              <a:rPr lang="en-GB" sz="1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 et al., 2018</a:t>
            </a:r>
            <a:endParaRPr sz="1400" kern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sp>
        <p:nvSpPr>
          <p:cNvPr id="16" name="© David Tett/King’s College London"/>
          <p:cNvSpPr txBox="1"/>
          <p:nvPr/>
        </p:nvSpPr>
        <p:spPr>
          <a:xfrm rot="16200000">
            <a:off x="6223658" y="3378520"/>
            <a:ext cx="1669294" cy="288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none" lIns="36000" tIns="36000" rIns="36000" bIns="36000" anchor="ctr">
            <a:spAutoFit/>
          </a:bodyPr>
          <a:lstStyle>
            <a:lvl1pPr algn="l">
              <a:defRPr sz="1600">
                <a:effectLst>
                  <a:outerShdw blurRad="38100" dist="25400" dir="27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lang="en-GB" sz="1400" kern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Overbeck</a:t>
            </a:r>
            <a:r>
              <a:rPr lang="en-GB" sz="1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 et al., 2018</a:t>
            </a:r>
            <a:endParaRPr sz="1400" kern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6803" r="20660" b="7846"/>
          <a:stretch/>
        </p:blipFill>
        <p:spPr>
          <a:xfrm>
            <a:off x="4993721" y="2622593"/>
            <a:ext cx="1920510" cy="1800000"/>
          </a:xfrm>
          <a:prstGeom prst="rect">
            <a:avLst/>
          </a:prstGeom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8"/>
          <a:srcRect l="12664" t="15642" r="12435" b="22484"/>
          <a:stretch>
            <a:fillRect/>
          </a:stretch>
        </p:blipFill>
        <p:spPr>
          <a:xfrm>
            <a:off x="8009348" y="2622593"/>
            <a:ext cx="2905294" cy="180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84" extrusionOk="0">
                <a:moveTo>
                  <a:pt x="10763" y="0"/>
                </a:moveTo>
                <a:cubicBezTo>
                  <a:pt x="10400" y="6"/>
                  <a:pt x="10350" y="23"/>
                  <a:pt x="9706" y="377"/>
                </a:cubicBezTo>
                <a:cubicBezTo>
                  <a:pt x="9373" y="559"/>
                  <a:pt x="9351" y="603"/>
                  <a:pt x="9353" y="1055"/>
                </a:cubicBezTo>
                <a:cubicBezTo>
                  <a:pt x="9354" y="1325"/>
                  <a:pt x="9442" y="1594"/>
                  <a:pt x="9507" y="1528"/>
                </a:cubicBezTo>
                <a:cubicBezTo>
                  <a:pt x="9524" y="1512"/>
                  <a:pt x="9547" y="1522"/>
                  <a:pt x="9558" y="1550"/>
                </a:cubicBezTo>
                <a:cubicBezTo>
                  <a:pt x="9568" y="1579"/>
                  <a:pt x="9606" y="1602"/>
                  <a:pt x="9640" y="1602"/>
                </a:cubicBezTo>
                <a:cubicBezTo>
                  <a:pt x="9675" y="1602"/>
                  <a:pt x="9711" y="1639"/>
                  <a:pt x="9721" y="1683"/>
                </a:cubicBezTo>
                <a:cubicBezTo>
                  <a:pt x="9735" y="1742"/>
                  <a:pt x="9774" y="1760"/>
                  <a:pt x="9868" y="1747"/>
                </a:cubicBezTo>
                <a:cubicBezTo>
                  <a:pt x="9983" y="1733"/>
                  <a:pt x="9996" y="1741"/>
                  <a:pt x="10002" y="1850"/>
                </a:cubicBezTo>
                <a:cubicBezTo>
                  <a:pt x="10005" y="1917"/>
                  <a:pt x="10031" y="1994"/>
                  <a:pt x="10059" y="2020"/>
                </a:cubicBezTo>
                <a:cubicBezTo>
                  <a:pt x="10099" y="2056"/>
                  <a:pt x="10104" y="2094"/>
                  <a:pt x="10081" y="2192"/>
                </a:cubicBezTo>
                <a:cubicBezTo>
                  <a:pt x="10065" y="2261"/>
                  <a:pt x="10059" y="2349"/>
                  <a:pt x="10068" y="2389"/>
                </a:cubicBezTo>
                <a:cubicBezTo>
                  <a:pt x="10078" y="2429"/>
                  <a:pt x="10071" y="2477"/>
                  <a:pt x="10052" y="2495"/>
                </a:cubicBezTo>
                <a:cubicBezTo>
                  <a:pt x="10030" y="2518"/>
                  <a:pt x="10034" y="2566"/>
                  <a:pt x="10065" y="2644"/>
                </a:cubicBezTo>
                <a:cubicBezTo>
                  <a:pt x="10099" y="2728"/>
                  <a:pt x="10111" y="2889"/>
                  <a:pt x="10107" y="3217"/>
                </a:cubicBezTo>
                <a:cubicBezTo>
                  <a:pt x="10105" y="3469"/>
                  <a:pt x="10096" y="3693"/>
                  <a:pt x="10088" y="3717"/>
                </a:cubicBezTo>
                <a:cubicBezTo>
                  <a:pt x="10080" y="3741"/>
                  <a:pt x="10071" y="3871"/>
                  <a:pt x="10069" y="4004"/>
                </a:cubicBezTo>
                <a:cubicBezTo>
                  <a:pt x="10063" y="4343"/>
                  <a:pt x="10025" y="4398"/>
                  <a:pt x="9789" y="4409"/>
                </a:cubicBezTo>
                <a:cubicBezTo>
                  <a:pt x="9680" y="4415"/>
                  <a:pt x="9580" y="4436"/>
                  <a:pt x="9567" y="4457"/>
                </a:cubicBezTo>
                <a:cubicBezTo>
                  <a:pt x="9524" y="4526"/>
                  <a:pt x="9489" y="5263"/>
                  <a:pt x="9524" y="5353"/>
                </a:cubicBezTo>
                <a:cubicBezTo>
                  <a:pt x="9547" y="5413"/>
                  <a:pt x="9546" y="5467"/>
                  <a:pt x="9519" y="5538"/>
                </a:cubicBezTo>
                <a:cubicBezTo>
                  <a:pt x="9496" y="5598"/>
                  <a:pt x="9492" y="5649"/>
                  <a:pt x="9510" y="5667"/>
                </a:cubicBezTo>
                <a:cubicBezTo>
                  <a:pt x="9546" y="5703"/>
                  <a:pt x="9518" y="6927"/>
                  <a:pt x="9480" y="6990"/>
                </a:cubicBezTo>
                <a:cubicBezTo>
                  <a:pt x="9451" y="7039"/>
                  <a:pt x="9218" y="6727"/>
                  <a:pt x="9240" y="6669"/>
                </a:cubicBezTo>
                <a:cubicBezTo>
                  <a:pt x="9248" y="6647"/>
                  <a:pt x="9227" y="6586"/>
                  <a:pt x="9193" y="6536"/>
                </a:cubicBezTo>
                <a:cubicBezTo>
                  <a:pt x="9158" y="6486"/>
                  <a:pt x="9130" y="6460"/>
                  <a:pt x="9130" y="6480"/>
                </a:cubicBezTo>
                <a:cubicBezTo>
                  <a:pt x="9130" y="6499"/>
                  <a:pt x="9095" y="6479"/>
                  <a:pt x="9053" y="6434"/>
                </a:cubicBezTo>
                <a:cubicBezTo>
                  <a:pt x="9010" y="6388"/>
                  <a:pt x="8940" y="6363"/>
                  <a:pt x="8887" y="6377"/>
                </a:cubicBezTo>
                <a:cubicBezTo>
                  <a:pt x="8838" y="6390"/>
                  <a:pt x="8729" y="6403"/>
                  <a:pt x="8646" y="6406"/>
                </a:cubicBezTo>
                <a:lnTo>
                  <a:pt x="8496" y="6410"/>
                </a:lnTo>
                <a:lnTo>
                  <a:pt x="8496" y="6632"/>
                </a:lnTo>
                <a:cubicBezTo>
                  <a:pt x="8496" y="6966"/>
                  <a:pt x="8396" y="7061"/>
                  <a:pt x="8013" y="7099"/>
                </a:cubicBezTo>
                <a:cubicBezTo>
                  <a:pt x="7779" y="7122"/>
                  <a:pt x="7693" y="7113"/>
                  <a:pt x="7620" y="7052"/>
                </a:cubicBezTo>
                <a:cubicBezTo>
                  <a:pt x="7569" y="7009"/>
                  <a:pt x="7499" y="6974"/>
                  <a:pt x="7462" y="6973"/>
                </a:cubicBezTo>
                <a:cubicBezTo>
                  <a:pt x="7426" y="6973"/>
                  <a:pt x="7372" y="6931"/>
                  <a:pt x="7343" y="6880"/>
                </a:cubicBezTo>
                <a:cubicBezTo>
                  <a:pt x="7192" y="6611"/>
                  <a:pt x="6818" y="6454"/>
                  <a:pt x="6580" y="6561"/>
                </a:cubicBezTo>
                <a:cubicBezTo>
                  <a:pt x="6326" y="6676"/>
                  <a:pt x="6100" y="7141"/>
                  <a:pt x="6048" y="7659"/>
                </a:cubicBezTo>
                <a:cubicBezTo>
                  <a:pt x="6042" y="7712"/>
                  <a:pt x="6017" y="7764"/>
                  <a:pt x="5990" y="7773"/>
                </a:cubicBezTo>
                <a:cubicBezTo>
                  <a:pt x="5750" y="7857"/>
                  <a:pt x="5672" y="7876"/>
                  <a:pt x="5659" y="7854"/>
                </a:cubicBezTo>
                <a:cubicBezTo>
                  <a:pt x="5650" y="7839"/>
                  <a:pt x="5596" y="7821"/>
                  <a:pt x="5539" y="7813"/>
                </a:cubicBezTo>
                <a:cubicBezTo>
                  <a:pt x="5482" y="7806"/>
                  <a:pt x="5371" y="7784"/>
                  <a:pt x="5292" y="7765"/>
                </a:cubicBezTo>
                <a:cubicBezTo>
                  <a:pt x="5192" y="7740"/>
                  <a:pt x="5070" y="7762"/>
                  <a:pt x="4882" y="7835"/>
                </a:cubicBezTo>
                <a:cubicBezTo>
                  <a:pt x="4699" y="7907"/>
                  <a:pt x="4602" y="7923"/>
                  <a:pt x="4576" y="7888"/>
                </a:cubicBezTo>
                <a:cubicBezTo>
                  <a:pt x="4499" y="7785"/>
                  <a:pt x="4347" y="7750"/>
                  <a:pt x="4199" y="7801"/>
                </a:cubicBezTo>
                <a:cubicBezTo>
                  <a:pt x="4026" y="7860"/>
                  <a:pt x="3804" y="7791"/>
                  <a:pt x="3685" y="7639"/>
                </a:cubicBezTo>
                <a:cubicBezTo>
                  <a:pt x="3586" y="7514"/>
                  <a:pt x="3244" y="7452"/>
                  <a:pt x="3093" y="7533"/>
                </a:cubicBezTo>
                <a:cubicBezTo>
                  <a:pt x="2968" y="7599"/>
                  <a:pt x="2775" y="7921"/>
                  <a:pt x="2799" y="8021"/>
                </a:cubicBezTo>
                <a:cubicBezTo>
                  <a:pt x="2823" y="8122"/>
                  <a:pt x="2643" y="8301"/>
                  <a:pt x="2520" y="8301"/>
                </a:cubicBezTo>
                <a:cubicBezTo>
                  <a:pt x="2460" y="8301"/>
                  <a:pt x="2300" y="8279"/>
                  <a:pt x="2165" y="8248"/>
                </a:cubicBezTo>
                <a:cubicBezTo>
                  <a:pt x="1901" y="8189"/>
                  <a:pt x="1752" y="8246"/>
                  <a:pt x="1787" y="8394"/>
                </a:cubicBezTo>
                <a:cubicBezTo>
                  <a:pt x="1797" y="8436"/>
                  <a:pt x="1780" y="8476"/>
                  <a:pt x="1744" y="8491"/>
                </a:cubicBezTo>
                <a:cubicBezTo>
                  <a:pt x="1672" y="8521"/>
                  <a:pt x="1635" y="8705"/>
                  <a:pt x="1682" y="8797"/>
                </a:cubicBezTo>
                <a:cubicBezTo>
                  <a:pt x="1706" y="8844"/>
                  <a:pt x="1694" y="8895"/>
                  <a:pt x="1637" y="8986"/>
                </a:cubicBezTo>
                <a:cubicBezTo>
                  <a:pt x="1570" y="9094"/>
                  <a:pt x="1539" y="9107"/>
                  <a:pt x="1404" y="9084"/>
                </a:cubicBezTo>
                <a:cubicBezTo>
                  <a:pt x="1319" y="9069"/>
                  <a:pt x="1227" y="9024"/>
                  <a:pt x="1200" y="8986"/>
                </a:cubicBezTo>
                <a:cubicBezTo>
                  <a:pt x="1135" y="8896"/>
                  <a:pt x="792" y="8896"/>
                  <a:pt x="719" y="8986"/>
                </a:cubicBezTo>
                <a:cubicBezTo>
                  <a:pt x="602" y="9129"/>
                  <a:pt x="503" y="9659"/>
                  <a:pt x="499" y="10170"/>
                </a:cubicBezTo>
                <a:cubicBezTo>
                  <a:pt x="497" y="10310"/>
                  <a:pt x="482" y="10454"/>
                  <a:pt x="464" y="10488"/>
                </a:cubicBezTo>
                <a:cubicBezTo>
                  <a:pt x="447" y="10523"/>
                  <a:pt x="365" y="10566"/>
                  <a:pt x="281" y="10584"/>
                </a:cubicBezTo>
                <a:cubicBezTo>
                  <a:pt x="121" y="10618"/>
                  <a:pt x="122" y="10615"/>
                  <a:pt x="71" y="10988"/>
                </a:cubicBezTo>
                <a:cubicBezTo>
                  <a:pt x="16" y="11388"/>
                  <a:pt x="-2" y="11605"/>
                  <a:pt x="0" y="12045"/>
                </a:cubicBezTo>
                <a:cubicBezTo>
                  <a:pt x="1" y="12191"/>
                  <a:pt x="4" y="12362"/>
                  <a:pt x="9" y="12573"/>
                </a:cubicBezTo>
                <a:cubicBezTo>
                  <a:pt x="31" y="13573"/>
                  <a:pt x="83" y="14206"/>
                  <a:pt x="156" y="14369"/>
                </a:cubicBezTo>
                <a:cubicBezTo>
                  <a:pt x="358" y="14821"/>
                  <a:pt x="779" y="15447"/>
                  <a:pt x="995" y="15616"/>
                </a:cubicBezTo>
                <a:cubicBezTo>
                  <a:pt x="1047" y="15657"/>
                  <a:pt x="1140" y="15740"/>
                  <a:pt x="1201" y="15799"/>
                </a:cubicBezTo>
                <a:cubicBezTo>
                  <a:pt x="1262" y="15859"/>
                  <a:pt x="1398" y="15959"/>
                  <a:pt x="1502" y="16022"/>
                </a:cubicBezTo>
                <a:cubicBezTo>
                  <a:pt x="1606" y="16085"/>
                  <a:pt x="1708" y="16157"/>
                  <a:pt x="1727" y="16183"/>
                </a:cubicBezTo>
                <a:cubicBezTo>
                  <a:pt x="1759" y="16225"/>
                  <a:pt x="2119" y="16444"/>
                  <a:pt x="2692" y="16769"/>
                </a:cubicBezTo>
                <a:cubicBezTo>
                  <a:pt x="2805" y="16833"/>
                  <a:pt x="3134" y="17034"/>
                  <a:pt x="3422" y="17215"/>
                </a:cubicBezTo>
                <a:cubicBezTo>
                  <a:pt x="3709" y="17396"/>
                  <a:pt x="4052" y="17609"/>
                  <a:pt x="4182" y="17687"/>
                </a:cubicBezTo>
                <a:cubicBezTo>
                  <a:pt x="4313" y="17766"/>
                  <a:pt x="4463" y="17860"/>
                  <a:pt x="4515" y="17897"/>
                </a:cubicBezTo>
                <a:cubicBezTo>
                  <a:pt x="4567" y="17934"/>
                  <a:pt x="4731" y="18034"/>
                  <a:pt x="4880" y="18118"/>
                </a:cubicBezTo>
                <a:cubicBezTo>
                  <a:pt x="5028" y="18201"/>
                  <a:pt x="5392" y="18423"/>
                  <a:pt x="5689" y="18610"/>
                </a:cubicBezTo>
                <a:cubicBezTo>
                  <a:pt x="5985" y="18798"/>
                  <a:pt x="6327" y="19008"/>
                  <a:pt x="6449" y="19078"/>
                </a:cubicBezTo>
                <a:cubicBezTo>
                  <a:pt x="6572" y="19147"/>
                  <a:pt x="6701" y="19223"/>
                  <a:pt x="6736" y="19248"/>
                </a:cubicBezTo>
                <a:cubicBezTo>
                  <a:pt x="6801" y="19296"/>
                  <a:pt x="7348" y="19638"/>
                  <a:pt x="8004" y="20041"/>
                </a:cubicBezTo>
                <a:cubicBezTo>
                  <a:pt x="8214" y="20170"/>
                  <a:pt x="8413" y="20295"/>
                  <a:pt x="8448" y="20320"/>
                </a:cubicBezTo>
                <a:cubicBezTo>
                  <a:pt x="8482" y="20346"/>
                  <a:pt x="8746" y="20509"/>
                  <a:pt x="9034" y="20683"/>
                </a:cubicBezTo>
                <a:cubicBezTo>
                  <a:pt x="9561" y="21001"/>
                  <a:pt x="9828" y="21210"/>
                  <a:pt x="9828" y="21306"/>
                </a:cubicBezTo>
                <a:cubicBezTo>
                  <a:pt x="9828" y="21334"/>
                  <a:pt x="9850" y="21343"/>
                  <a:pt x="9877" y="21327"/>
                </a:cubicBezTo>
                <a:cubicBezTo>
                  <a:pt x="9937" y="21290"/>
                  <a:pt x="10293" y="21438"/>
                  <a:pt x="10382" y="21537"/>
                </a:cubicBezTo>
                <a:cubicBezTo>
                  <a:pt x="10425" y="21585"/>
                  <a:pt x="10486" y="21596"/>
                  <a:pt x="10573" y="21572"/>
                </a:cubicBezTo>
                <a:cubicBezTo>
                  <a:pt x="10643" y="21553"/>
                  <a:pt x="10806" y="21535"/>
                  <a:pt x="10937" y="21530"/>
                </a:cubicBezTo>
                <a:cubicBezTo>
                  <a:pt x="11068" y="21525"/>
                  <a:pt x="11197" y="21506"/>
                  <a:pt x="11223" y="21489"/>
                </a:cubicBezTo>
                <a:cubicBezTo>
                  <a:pt x="11264" y="21463"/>
                  <a:pt x="11690" y="21335"/>
                  <a:pt x="11778" y="21323"/>
                </a:cubicBezTo>
                <a:cubicBezTo>
                  <a:pt x="11854" y="21313"/>
                  <a:pt x="11974" y="21219"/>
                  <a:pt x="12152" y="21033"/>
                </a:cubicBezTo>
                <a:cubicBezTo>
                  <a:pt x="12257" y="20924"/>
                  <a:pt x="12357" y="20834"/>
                  <a:pt x="12373" y="20834"/>
                </a:cubicBezTo>
                <a:cubicBezTo>
                  <a:pt x="12390" y="20834"/>
                  <a:pt x="12448" y="20800"/>
                  <a:pt x="12503" y="20760"/>
                </a:cubicBezTo>
                <a:cubicBezTo>
                  <a:pt x="12557" y="20719"/>
                  <a:pt x="12773" y="20581"/>
                  <a:pt x="12982" y="20451"/>
                </a:cubicBezTo>
                <a:cubicBezTo>
                  <a:pt x="13192" y="20321"/>
                  <a:pt x="13406" y="20182"/>
                  <a:pt x="13459" y="20141"/>
                </a:cubicBezTo>
                <a:cubicBezTo>
                  <a:pt x="13613" y="20024"/>
                  <a:pt x="14493" y="19452"/>
                  <a:pt x="14648" y="19368"/>
                </a:cubicBezTo>
                <a:cubicBezTo>
                  <a:pt x="14832" y="19270"/>
                  <a:pt x="14865" y="19248"/>
                  <a:pt x="15377" y="18876"/>
                </a:cubicBezTo>
                <a:cubicBezTo>
                  <a:pt x="15961" y="18453"/>
                  <a:pt x="16156" y="18315"/>
                  <a:pt x="16440" y="18123"/>
                </a:cubicBezTo>
                <a:cubicBezTo>
                  <a:pt x="16615" y="18005"/>
                  <a:pt x="16779" y="17875"/>
                  <a:pt x="16807" y="17836"/>
                </a:cubicBezTo>
                <a:cubicBezTo>
                  <a:pt x="16835" y="17797"/>
                  <a:pt x="16873" y="17766"/>
                  <a:pt x="16892" y="17766"/>
                </a:cubicBezTo>
                <a:cubicBezTo>
                  <a:pt x="16911" y="17766"/>
                  <a:pt x="16949" y="17729"/>
                  <a:pt x="16977" y="17684"/>
                </a:cubicBezTo>
                <a:cubicBezTo>
                  <a:pt x="17023" y="17610"/>
                  <a:pt x="17196" y="17556"/>
                  <a:pt x="17399" y="17551"/>
                </a:cubicBezTo>
                <a:cubicBezTo>
                  <a:pt x="17438" y="17550"/>
                  <a:pt x="17470" y="17529"/>
                  <a:pt x="17470" y="17503"/>
                </a:cubicBezTo>
                <a:cubicBezTo>
                  <a:pt x="17470" y="17455"/>
                  <a:pt x="17719" y="17263"/>
                  <a:pt x="17816" y="17236"/>
                </a:cubicBezTo>
                <a:cubicBezTo>
                  <a:pt x="17844" y="17228"/>
                  <a:pt x="17924" y="17175"/>
                  <a:pt x="17993" y="17118"/>
                </a:cubicBezTo>
                <a:cubicBezTo>
                  <a:pt x="18063" y="17061"/>
                  <a:pt x="18206" y="16962"/>
                  <a:pt x="18311" y="16896"/>
                </a:cubicBezTo>
                <a:cubicBezTo>
                  <a:pt x="18416" y="16830"/>
                  <a:pt x="18554" y="16722"/>
                  <a:pt x="18619" y="16657"/>
                </a:cubicBezTo>
                <a:cubicBezTo>
                  <a:pt x="18684" y="16592"/>
                  <a:pt x="18748" y="16538"/>
                  <a:pt x="18760" y="16538"/>
                </a:cubicBezTo>
                <a:cubicBezTo>
                  <a:pt x="18772" y="16538"/>
                  <a:pt x="18805" y="16502"/>
                  <a:pt x="18835" y="16458"/>
                </a:cubicBezTo>
                <a:cubicBezTo>
                  <a:pt x="18865" y="16415"/>
                  <a:pt x="18923" y="16376"/>
                  <a:pt x="18965" y="16373"/>
                </a:cubicBezTo>
                <a:cubicBezTo>
                  <a:pt x="19006" y="16369"/>
                  <a:pt x="19054" y="16351"/>
                  <a:pt x="19072" y="16331"/>
                </a:cubicBezTo>
                <a:cubicBezTo>
                  <a:pt x="19089" y="16312"/>
                  <a:pt x="19206" y="16247"/>
                  <a:pt x="19332" y="16186"/>
                </a:cubicBezTo>
                <a:cubicBezTo>
                  <a:pt x="19457" y="16125"/>
                  <a:pt x="19569" y="16054"/>
                  <a:pt x="19580" y="16026"/>
                </a:cubicBezTo>
                <a:cubicBezTo>
                  <a:pt x="19590" y="15997"/>
                  <a:pt x="19612" y="15986"/>
                  <a:pt x="19628" y="16001"/>
                </a:cubicBezTo>
                <a:cubicBezTo>
                  <a:pt x="19668" y="16042"/>
                  <a:pt x="19905" y="15876"/>
                  <a:pt x="19924" y="15793"/>
                </a:cubicBezTo>
                <a:cubicBezTo>
                  <a:pt x="19934" y="15753"/>
                  <a:pt x="19961" y="15733"/>
                  <a:pt x="19986" y="15749"/>
                </a:cubicBezTo>
                <a:cubicBezTo>
                  <a:pt x="20060" y="15795"/>
                  <a:pt x="20869" y="15083"/>
                  <a:pt x="20937" y="14912"/>
                </a:cubicBezTo>
                <a:cubicBezTo>
                  <a:pt x="20951" y="14876"/>
                  <a:pt x="20977" y="14863"/>
                  <a:pt x="20994" y="14880"/>
                </a:cubicBezTo>
                <a:cubicBezTo>
                  <a:pt x="21012" y="14897"/>
                  <a:pt x="21123" y="14747"/>
                  <a:pt x="21242" y="14547"/>
                </a:cubicBezTo>
                <a:lnTo>
                  <a:pt x="21458" y="14184"/>
                </a:lnTo>
                <a:lnTo>
                  <a:pt x="21463" y="13788"/>
                </a:lnTo>
                <a:cubicBezTo>
                  <a:pt x="21467" y="13480"/>
                  <a:pt x="21480" y="13377"/>
                  <a:pt x="21522" y="13325"/>
                </a:cubicBezTo>
                <a:cubicBezTo>
                  <a:pt x="21570" y="13268"/>
                  <a:pt x="21579" y="13135"/>
                  <a:pt x="21589" y="12278"/>
                </a:cubicBezTo>
                <a:cubicBezTo>
                  <a:pt x="21598" y="11399"/>
                  <a:pt x="21591" y="11251"/>
                  <a:pt x="21530" y="10885"/>
                </a:cubicBezTo>
                <a:cubicBezTo>
                  <a:pt x="21492" y="10660"/>
                  <a:pt x="21454" y="10287"/>
                  <a:pt x="21444" y="10055"/>
                </a:cubicBezTo>
                <a:cubicBezTo>
                  <a:pt x="21434" y="9823"/>
                  <a:pt x="21408" y="9610"/>
                  <a:pt x="21388" y="9582"/>
                </a:cubicBezTo>
                <a:cubicBezTo>
                  <a:pt x="21367" y="9555"/>
                  <a:pt x="21295" y="9514"/>
                  <a:pt x="21228" y="9491"/>
                </a:cubicBezTo>
                <a:cubicBezTo>
                  <a:pt x="21115" y="9453"/>
                  <a:pt x="21103" y="9430"/>
                  <a:pt x="21049" y="9170"/>
                </a:cubicBezTo>
                <a:cubicBezTo>
                  <a:pt x="20981" y="8842"/>
                  <a:pt x="20923" y="8649"/>
                  <a:pt x="20879" y="8597"/>
                </a:cubicBezTo>
                <a:cubicBezTo>
                  <a:pt x="20816" y="8522"/>
                  <a:pt x="20500" y="8555"/>
                  <a:pt x="20420" y="8645"/>
                </a:cubicBezTo>
                <a:cubicBezTo>
                  <a:pt x="20377" y="8693"/>
                  <a:pt x="20278" y="8738"/>
                  <a:pt x="20199" y="8743"/>
                </a:cubicBezTo>
                <a:cubicBezTo>
                  <a:pt x="20120" y="8749"/>
                  <a:pt x="19947" y="8768"/>
                  <a:pt x="19816" y="8786"/>
                </a:cubicBezTo>
                <a:cubicBezTo>
                  <a:pt x="19596" y="8816"/>
                  <a:pt x="19562" y="8808"/>
                  <a:pt x="19412" y="8682"/>
                </a:cubicBezTo>
                <a:cubicBezTo>
                  <a:pt x="19275" y="8568"/>
                  <a:pt x="19239" y="8555"/>
                  <a:pt x="19198" y="8610"/>
                </a:cubicBezTo>
                <a:cubicBezTo>
                  <a:pt x="19172" y="8645"/>
                  <a:pt x="19157" y="8687"/>
                  <a:pt x="19166" y="8701"/>
                </a:cubicBezTo>
                <a:cubicBezTo>
                  <a:pt x="19197" y="8751"/>
                  <a:pt x="19114" y="8921"/>
                  <a:pt x="19065" y="8906"/>
                </a:cubicBezTo>
                <a:cubicBezTo>
                  <a:pt x="19007" y="8888"/>
                  <a:pt x="19000" y="8837"/>
                  <a:pt x="18982" y="8244"/>
                </a:cubicBezTo>
                <a:cubicBezTo>
                  <a:pt x="18966" y="7721"/>
                  <a:pt x="18891" y="7457"/>
                  <a:pt x="18701" y="7255"/>
                </a:cubicBezTo>
                <a:cubicBezTo>
                  <a:pt x="18593" y="7140"/>
                  <a:pt x="18556" y="7127"/>
                  <a:pt x="18369" y="7150"/>
                </a:cubicBezTo>
                <a:cubicBezTo>
                  <a:pt x="18216" y="7169"/>
                  <a:pt x="18119" y="7215"/>
                  <a:pt x="18013" y="7317"/>
                </a:cubicBezTo>
                <a:cubicBezTo>
                  <a:pt x="17830" y="7493"/>
                  <a:pt x="17604" y="7581"/>
                  <a:pt x="17421" y="7548"/>
                </a:cubicBezTo>
                <a:cubicBezTo>
                  <a:pt x="17333" y="7532"/>
                  <a:pt x="17262" y="7546"/>
                  <a:pt x="17233" y="7586"/>
                </a:cubicBezTo>
                <a:cubicBezTo>
                  <a:pt x="17148" y="7699"/>
                  <a:pt x="17090" y="7559"/>
                  <a:pt x="17090" y="7247"/>
                </a:cubicBezTo>
                <a:cubicBezTo>
                  <a:pt x="17090" y="7054"/>
                  <a:pt x="17078" y="6977"/>
                  <a:pt x="17050" y="6986"/>
                </a:cubicBezTo>
                <a:cubicBezTo>
                  <a:pt x="17028" y="6993"/>
                  <a:pt x="17007" y="6940"/>
                  <a:pt x="17002" y="6868"/>
                </a:cubicBezTo>
                <a:cubicBezTo>
                  <a:pt x="16993" y="6754"/>
                  <a:pt x="16969" y="6729"/>
                  <a:pt x="16811" y="6673"/>
                </a:cubicBezTo>
                <a:cubicBezTo>
                  <a:pt x="16639" y="6613"/>
                  <a:pt x="16616" y="6617"/>
                  <a:pt x="16346" y="6769"/>
                </a:cubicBezTo>
                <a:cubicBezTo>
                  <a:pt x="16191" y="6857"/>
                  <a:pt x="15980" y="6985"/>
                  <a:pt x="15878" y="7054"/>
                </a:cubicBezTo>
                <a:cubicBezTo>
                  <a:pt x="15776" y="7124"/>
                  <a:pt x="15678" y="7167"/>
                  <a:pt x="15661" y="7150"/>
                </a:cubicBezTo>
                <a:cubicBezTo>
                  <a:pt x="15644" y="7133"/>
                  <a:pt x="15610" y="7046"/>
                  <a:pt x="15585" y="6956"/>
                </a:cubicBezTo>
                <a:cubicBezTo>
                  <a:pt x="15518" y="6716"/>
                  <a:pt x="15438" y="6589"/>
                  <a:pt x="15263" y="6441"/>
                </a:cubicBezTo>
                <a:cubicBezTo>
                  <a:pt x="15069" y="6278"/>
                  <a:pt x="14823" y="6197"/>
                  <a:pt x="14717" y="6263"/>
                </a:cubicBezTo>
                <a:cubicBezTo>
                  <a:pt x="14674" y="6289"/>
                  <a:pt x="14633" y="6301"/>
                  <a:pt x="14626" y="6289"/>
                </a:cubicBezTo>
                <a:cubicBezTo>
                  <a:pt x="14618" y="6277"/>
                  <a:pt x="14578" y="6316"/>
                  <a:pt x="14537" y="6377"/>
                </a:cubicBezTo>
                <a:cubicBezTo>
                  <a:pt x="14356" y="6642"/>
                  <a:pt x="14264" y="6726"/>
                  <a:pt x="14191" y="6696"/>
                </a:cubicBezTo>
                <a:cubicBezTo>
                  <a:pt x="14138" y="6675"/>
                  <a:pt x="14091" y="6704"/>
                  <a:pt x="14030" y="6796"/>
                </a:cubicBezTo>
                <a:cubicBezTo>
                  <a:pt x="13860" y="7049"/>
                  <a:pt x="13824" y="7069"/>
                  <a:pt x="13601" y="7017"/>
                </a:cubicBezTo>
                <a:cubicBezTo>
                  <a:pt x="13424" y="6976"/>
                  <a:pt x="13365" y="6985"/>
                  <a:pt x="13184" y="7078"/>
                </a:cubicBezTo>
                <a:cubicBezTo>
                  <a:pt x="12993" y="7177"/>
                  <a:pt x="12919" y="7185"/>
                  <a:pt x="12407" y="7166"/>
                </a:cubicBezTo>
                <a:cubicBezTo>
                  <a:pt x="11873" y="7146"/>
                  <a:pt x="11842" y="7140"/>
                  <a:pt x="11842" y="7046"/>
                </a:cubicBezTo>
                <a:cubicBezTo>
                  <a:pt x="11842" y="6916"/>
                  <a:pt x="11801" y="6872"/>
                  <a:pt x="11677" y="6871"/>
                </a:cubicBezTo>
                <a:cubicBezTo>
                  <a:pt x="11622" y="6870"/>
                  <a:pt x="11565" y="6842"/>
                  <a:pt x="11551" y="6807"/>
                </a:cubicBezTo>
                <a:cubicBezTo>
                  <a:pt x="11505" y="6685"/>
                  <a:pt x="11497" y="6312"/>
                  <a:pt x="11495" y="4135"/>
                </a:cubicBezTo>
                <a:lnTo>
                  <a:pt x="11492" y="1934"/>
                </a:lnTo>
                <a:lnTo>
                  <a:pt x="11651" y="1803"/>
                </a:lnTo>
                <a:cubicBezTo>
                  <a:pt x="11739" y="1730"/>
                  <a:pt x="11853" y="1648"/>
                  <a:pt x="11903" y="1620"/>
                </a:cubicBezTo>
                <a:cubicBezTo>
                  <a:pt x="11955" y="1593"/>
                  <a:pt x="11998" y="1528"/>
                  <a:pt x="12003" y="1473"/>
                </a:cubicBezTo>
                <a:cubicBezTo>
                  <a:pt x="12008" y="1419"/>
                  <a:pt x="12034" y="1349"/>
                  <a:pt x="12060" y="1318"/>
                </a:cubicBezTo>
                <a:cubicBezTo>
                  <a:pt x="12093" y="1279"/>
                  <a:pt x="12104" y="1195"/>
                  <a:pt x="12096" y="1035"/>
                </a:cubicBezTo>
                <a:cubicBezTo>
                  <a:pt x="12089" y="911"/>
                  <a:pt x="12083" y="739"/>
                  <a:pt x="12082" y="654"/>
                </a:cubicBezTo>
                <a:cubicBezTo>
                  <a:pt x="12079" y="472"/>
                  <a:pt x="11952" y="324"/>
                  <a:pt x="11802" y="324"/>
                </a:cubicBezTo>
                <a:cubicBezTo>
                  <a:pt x="11751" y="324"/>
                  <a:pt x="11699" y="307"/>
                  <a:pt x="11687" y="288"/>
                </a:cubicBezTo>
                <a:cubicBezTo>
                  <a:pt x="11674" y="268"/>
                  <a:pt x="11647" y="248"/>
                  <a:pt x="11626" y="243"/>
                </a:cubicBezTo>
                <a:cubicBezTo>
                  <a:pt x="11604" y="237"/>
                  <a:pt x="11481" y="180"/>
                  <a:pt x="11350" y="115"/>
                </a:cubicBezTo>
                <a:cubicBezTo>
                  <a:pt x="11157" y="19"/>
                  <a:pt x="11045" y="-4"/>
                  <a:pt x="10763" y="0"/>
                </a:cubicBezTo>
                <a:close/>
              </a:path>
            </a:pathLst>
          </a:custGeom>
          <a:ln w="12700">
            <a:miter lim="400000"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459AB4-FF5B-2849-961A-DB84B4ACE4B3}"/>
              </a:ext>
            </a:extLst>
          </p:cNvPr>
          <p:cNvSpPr txBox="1"/>
          <p:nvPr/>
        </p:nvSpPr>
        <p:spPr>
          <a:xfrm rot="16200000">
            <a:off x="10712761" y="3378520"/>
            <a:ext cx="808225" cy="288147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Facebook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7821" t="12631" r="12847" b="31341"/>
          <a:stretch/>
        </p:blipFill>
        <p:spPr>
          <a:xfrm>
            <a:off x="1497459" y="4497667"/>
            <a:ext cx="2420000" cy="1800000"/>
          </a:xfrm>
          <a:prstGeom prst="rect">
            <a:avLst/>
          </a:prstGeom>
        </p:spPr>
      </p:pic>
      <p:sp>
        <p:nvSpPr>
          <p:cNvPr id="21" name="© David Tett/King’s College London"/>
          <p:cNvSpPr txBox="1"/>
          <p:nvPr/>
        </p:nvSpPr>
        <p:spPr>
          <a:xfrm rot="16200000">
            <a:off x="3322188" y="5253593"/>
            <a:ext cx="1484949" cy="288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none" lIns="36000" tIns="36000" rIns="36000" bIns="36000" anchor="ctr">
            <a:spAutoFit/>
          </a:bodyPr>
          <a:lstStyle>
            <a:lvl1pPr algn="l">
              <a:defRPr sz="1600">
                <a:effectLst>
                  <a:outerShdw blurRad="38100" dist="25400" dir="27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hangingPunct="0"/>
            <a:r>
              <a:rPr lang="en-GB" sz="1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</a:rPr>
              <a:t>Konrad et al., 2017</a:t>
            </a:r>
            <a:endParaRPr sz="1400" kern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59AB4-FF5B-2849-961A-DB84B4ACE4B3}"/>
              </a:ext>
            </a:extLst>
          </p:cNvPr>
          <p:cNvSpPr txBox="1"/>
          <p:nvPr/>
        </p:nvSpPr>
        <p:spPr>
          <a:xfrm rot="16200000">
            <a:off x="6806877" y="5253594"/>
            <a:ext cx="1300668" cy="288147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CNET/Facebook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15" y="4497667"/>
            <a:ext cx="3198561" cy="180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0459AB4-FF5B-2849-961A-DB84B4ACE4B3}"/>
              </a:ext>
            </a:extLst>
          </p:cNvPr>
          <p:cNvSpPr txBox="1"/>
          <p:nvPr/>
        </p:nvSpPr>
        <p:spPr>
          <a:xfrm rot="16200000">
            <a:off x="10806302" y="5253594"/>
            <a:ext cx="798095" cy="288147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Microsoft</a:t>
            </a:r>
          </a:p>
        </p:txBody>
      </p:sp>
      <p:pic>
        <p:nvPicPr>
          <p:cNvPr id="3" name="Picture 2" descr="A close up of a camera&#10;&#10;Description automatically generated">
            <a:extLst>
              <a:ext uri="{FF2B5EF4-FFF2-40B4-BE49-F238E27FC236}">
                <a16:creationId xmlns:a16="http://schemas.microsoft.com/office/drawing/2014/main" id="{D7DCFF29-35F9-BB43-90EF-E371F1409A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243" y="4504151"/>
            <a:ext cx="272637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9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5" grpId="0" animBg="1"/>
      <p:bldP spid="16" grpId="0" animBg="1"/>
      <p:bldP spid="19" grpId="0"/>
      <p:bldP spid="21" grpId="0" animBg="1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D51B-D053-574C-9EB9-91A6E9AB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Asking our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B75D3-FB44-154C-9E0F-7F5D19E082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0980-FD8F-374F-8809-6467CC665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9A2A1-D36C-974C-B9F6-DB266D2F4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9CE4993-03F8-294B-A697-BDC5B5484F86}"/>
              </a:ext>
            </a:extLst>
          </p:cNvPr>
          <p:cNvGrpSpPr/>
          <p:nvPr/>
        </p:nvGrpSpPr>
        <p:grpSpPr>
          <a:xfrm>
            <a:off x="176355" y="1481692"/>
            <a:ext cx="2114490" cy="3869885"/>
            <a:chOff x="176355" y="1481692"/>
            <a:chExt cx="2114490" cy="3869885"/>
          </a:xfrm>
        </p:grpSpPr>
        <p:pic>
          <p:nvPicPr>
            <p:cNvPr id="33" name="Picture 32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E9C24681-983E-AC45-890E-ADD15DF78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00" y="2015846"/>
              <a:ext cx="1800000" cy="240531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AA22C6-CD7D-D746-B929-0A2ED6698886}"/>
                </a:ext>
              </a:extLst>
            </p:cNvPr>
            <p:cNvSpPr txBox="1"/>
            <p:nvPr/>
          </p:nvSpPr>
          <p:spPr>
            <a:xfrm>
              <a:off x="176355" y="1481692"/>
              <a:ext cx="21144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Christian Richardt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CF5C46-1E97-2241-B392-F80EA05C9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600" y="4746314"/>
              <a:ext cx="1800000" cy="60526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F70AFAD-55B8-5249-8B49-6A087CFA12E2}"/>
              </a:ext>
            </a:extLst>
          </p:cNvPr>
          <p:cNvGrpSpPr/>
          <p:nvPr/>
        </p:nvGrpSpPr>
        <p:grpSpPr>
          <a:xfrm>
            <a:off x="2278560" y="1481692"/>
            <a:ext cx="1800000" cy="3831628"/>
            <a:chOff x="2278560" y="1481692"/>
            <a:chExt cx="1800000" cy="3831628"/>
          </a:xfrm>
        </p:grpSpPr>
        <p:pic>
          <p:nvPicPr>
            <p:cNvPr id="35" name="Picture 34" descr="A boy smiling for the camera&#10;&#10;Description automatically generated">
              <a:extLst>
                <a:ext uri="{FF2B5EF4-FFF2-40B4-BE49-F238E27FC236}">
                  <a16:creationId xmlns:a16="http://schemas.microsoft.com/office/drawing/2014/main" id="{B0CC47C3-E035-4D4D-BDF4-59E2361B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8560" y="2023378"/>
              <a:ext cx="1800000" cy="239777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81C391-0D2E-5742-9A88-51E975B5E5C4}"/>
                </a:ext>
              </a:extLst>
            </p:cNvPr>
            <p:cNvSpPr txBox="1"/>
            <p:nvPr/>
          </p:nvSpPr>
          <p:spPr>
            <a:xfrm>
              <a:off x="2299283" y="1481692"/>
              <a:ext cx="1758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Peter </a:t>
              </a:r>
              <a:r>
                <a:rPr lang="en-GB" sz="2000" dirty="0" err="1">
                  <a:solidFill>
                    <a:schemeClr val="bg1"/>
                  </a:solidFill>
                </a:rPr>
                <a:t>Hedman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57" name="Picture 56" descr="A close up of a logo&#10;&#10;Description automatically generated">
              <a:extLst>
                <a:ext uri="{FF2B5EF4-FFF2-40B4-BE49-F238E27FC236}">
                  <a16:creationId xmlns:a16="http://schemas.microsoft.com/office/drawing/2014/main" id="{94B83326-9989-CF48-9DB5-2E34C9E33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8560" y="4784570"/>
              <a:ext cx="1800000" cy="5287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6140D77-AE7C-A843-BB62-4D5549A44456}"/>
              </a:ext>
            </a:extLst>
          </p:cNvPr>
          <p:cNvGrpSpPr/>
          <p:nvPr/>
        </p:nvGrpSpPr>
        <p:grpSpPr>
          <a:xfrm>
            <a:off x="6165044" y="1481692"/>
            <a:ext cx="1800000" cy="3740053"/>
            <a:chOff x="4223520" y="1481692"/>
            <a:chExt cx="1800000" cy="3740053"/>
          </a:xfrm>
        </p:grpSpPr>
        <p:pic>
          <p:nvPicPr>
            <p:cNvPr id="31" name="Picture 30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06FA2F75-C89E-884F-9B09-D32C805F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3520" y="2019867"/>
              <a:ext cx="1800000" cy="24048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EC0A40-6F5C-234D-BC0D-061A609B36B8}"/>
                </a:ext>
              </a:extLst>
            </p:cNvPr>
            <p:cNvSpPr txBox="1"/>
            <p:nvPr/>
          </p:nvSpPr>
          <p:spPr>
            <a:xfrm>
              <a:off x="4364341" y="1481692"/>
              <a:ext cx="1518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Brian Cabral</a:t>
              </a:r>
            </a:p>
          </p:txBody>
        </p:sp>
        <p:pic>
          <p:nvPicPr>
            <p:cNvPr id="61" name="Picture 60" descr="A close up of a logo&#10;&#10;Description automatically generated">
              <a:extLst>
                <a:ext uri="{FF2B5EF4-FFF2-40B4-BE49-F238E27FC236}">
                  <a16:creationId xmlns:a16="http://schemas.microsoft.com/office/drawing/2014/main" id="{F1CFD6F9-B278-5445-854B-651189F4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23520" y="4876145"/>
              <a:ext cx="1800000" cy="34560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683C5AA-3C02-2A47-9930-16F85C638B65}"/>
              </a:ext>
            </a:extLst>
          </p:cNvPr>
          <p:cNvGrpSpPr/>
          <p:nvPr/>
        </p:nvGrpSpPr>
        <p:grpSpPr>
          <a:xfrm>
            <a:off x="4074015" y="1481692"/>
            <a:ext cx="2095575" cy="3871453"/>
            <a:chOff x="6020695" y="1481692"/>
            <a:chExt cx="2095575" cy="3871453"/>
          </a:xfrm>
        </p:grpSpPr>
        <p:pic>
          <p:nvPicPr>
            <p:cNvPr id="39" name="Picture 38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F2BD9F92-1B0F-544A-B105-A64955D4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8480" y="2022267"/>
              <a:ext cx="1800000" cy="2400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C3CD03-2E46-F845-8359-122805E9BD4E}"/>
                </a:ext>
              </a:extLst>
            </p:cNvPr>
            <p:cNvSpPr txBox="1"/>
            <p:nvPr/>
          </p:nvSpPr>
          <p:spPr>
            <a:xfrm>
              <a:off x="6020695" y="1481692"/>
              <a:ext cx="20955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Ryan S. Overbeck</a:t>
              </a: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443046-1F64-3848-9099-62BB7804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8480" y="4744745"/>
              <a:ext cx="1800000" cy="60840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5FEA51B-2099-BD4A-9B04-4EEDD3DB8AF2}"/>
              </a:ext>
            </a:extLst>
          </p:cNvPr>
          <p:cNvGrpSpPr/>
          <p:nvPr/>
        </p:nvGrpSpPr>
        <p:grpSpPr>
          <a:xfrm>
            <a:off x="10058400" y="1481692"/>
            <a:ext cx="1800000" cy="3758503"/>
            <a:chOff x="10058400" y="1481692"/>
            <a:chExt cx="1800000" cy="3758503"/>
          </a:xfrm>
        </p:grpSpPr>
        <p:pic>
          <p:nvPicPr>
            <p:cNvPr id="41" name="Picture 40" descr="A close up of a person smiling for the camera&#10;&#10;Description automatically generated">
              <a:extLst>
                <a:ext uri="{FF2B5EF4-FFF2-40B4-BE49-F238E27FC236}">
                  <a16:creationId xmlns:a16="http://schemas.microsoft.com/office/drawing/2014/main" id="{14AE353A-1C96-CB43-9621-AAD0C49C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58400" y="2022267"/>
              <a:ext cx="1800000" cy="2400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149082-7AC6-F445-89DB-DC366EA81A54}"/>
                </a:ext>
              </a:extLst>
            </p:cNvPr>
            <p:cNvSpPr txBox="1"/>
            <p:nvPr/>
          </p:nvSpPr>
          <p:spPr>
            <a:xfrm>
              <a:off x="10123240" y="1481692"/>
              <a:ext cx="16703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Steve Sullivan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F1F7D2F-E7C1-EC42-9A84-A6B6562AC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4857695"/>
              <a:ext cx="1800000" cy="3825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0FDC04D-089E-0442-8C30-E27732BA0E6A}"/>
              </a:ext>
            </a:extLst>
          </p:cNvPr>
          <p:cNvGrpSpPr/>
          <p:nvPr/>
        </p:nvGrpSpPr>
        <p:grpSpPr>
          <a:xfrm>
            <a:off x="8113440" y="1481692"/>
            <a:ext cx="1800000" cy="3868441"/>
            <a:chOff x="8113440" y="1481692"/>
            <a:chExt cx="1800000" cy="3868441"/>
          </a:xfrm>
        </p:grpSpPr>
        <p:pic>
          <p:nvPicPr>
            <p:cNvPr id="37" name="Picture 36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90E86879-F70D-3E49-BEF7-E09789E21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13440" y="2020591"/>
              <a:ext cx="1800000" cy="240335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F318D7-03E7-BD44-B460-53766B49884A}"/>
                </a:ext>
              </a:extLst>
            </p:cNvPr>
            <p:cNvSpPr txBox="1"/>
            <p:nvPr/>
          </p:nvSpPr>
          <p:spPr>
            <a:xfrm>
              <a:off x="8119706" y="1481692"/>
              <a:ext cx="1787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Robert Konrad</a:t>
              </a:r>
            </a:p>
          </p:txBody>
        </p:sp>
        <p:pic>
          <p:nvPicPr>
            <p:cNvPr id="69" name="Picture 68" descr="A picture containing tableware, plate, vector graphics&#10;&#10;Description automatically generated">
              <a:extLst>
                <a:ext uri="{FF2B5EF4-FFF2-40B4-BE49-F238E27FC236}">
                  <a16:creationId xmlns:a16="http://schemas.microsoft.com/office/drawing/2014/main" id="{EC77BD00-9224-5F45-AC9D-011727C9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13440" y="4747757"/>
              <a:ext cx="1800000" cy="602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0901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32287"/>
            <a:ext cx="10363200" cy="1298575"/>
          </a:xfrm>
        </p:spPr>
        <p:txBody>
          <a:bodyPr/>
          <a:lstStyle/>
          <a:p>
            <a:r>
              <a:rPr lang="en-GB" i="1" dirty="0">
                <a:effectLst/>
              </a:rPr>
              <a:t>What single thing would most improve</a:t>
            </a:r>
            <a:br>
              <a:rPr lang="en-GB" i="1" dirty="0">
                <a:effectLst/>
              </a:rPr>
            </a:br>
            <a:r>
              <a:rPr lang="en-GB" i="1" dirty="0">
                <a:effectLst/>
              </a:rPr>
              <a:t>VR photography or VR video?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3117454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EC57-83DE-F04F-BA34-1CEAC954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89" y="838800"/>
            <a:ext cx="8003227" cy="5400000"/>
          </a:xfrm>
        </p:spPr>
        <p:txBody>
          <a:bodyPr anchor="ctr"/>
          <a:lstStyle/>
          <a:p>
            <a:pPr marL="0" indent="0">
              <a:spcAft>
                <a:spcPts val="2400"/>
              </a:spcAft>
              <a:buNone/>
            </a:pPr>
            <a:r>
              <a:rPr lang="en-GB" dirty="0"/>
              <a:t>“I guess the single biggest thing that is missing from cinematic VR currently is </a:t>
            </a:r>
            <a:r>
              <a:rPr lang="en-GB" u="sng" dirty="0"/>
              <a:t>supporting 6DOF</a:t>
            </a:r>
            <a:r>
              <a:rPr lang="en-GB" dirty="0"/>
              <a:t>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/>
              <a:t>The </a:t>
            </a:r>
            <a:r>
              <a:rPr lang="en-GB" u="sng" dirty="0"/>
              <a:t>difference in experience</a:t>
            </a:r>
            <a:r>
              <a:rPr lang="en-GB" dirty="0"/>
              <a:t> in going from a single viewpoint to allowing for translations is huge.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/>
              <a:t>After that I think </a:t>
            </a:r>
            <a:r>
              <a:rPr lang="en-GB" u="sng" dirty="0"/>
              <a:t>real-time streaming of content and supporting focus cues</a:t>
            </a:r>
            <a:r>
              <a:rPr lang="en-GB" dirty="0"/>
              <a:t> would be the two next most important considerations.”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9E77-8ED5-424E-800A-4EB3CBE64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43371-B2D5-6640-84F2-5759D1CD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DA8-B835-2741-AD9D-9AE85680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1FD230-56E8-4E49-B83F-DCE5DEA836C1}"/>
              </a:ext>
            </a:extLst>
          </p:cNvPr>
          <p:cNvGrpSpPr/>
          <p:nvPr/>
        </p:nvGrpSpPr>
        <p:grpSpPr>
          <a:xfrm>
            <a:off x="624418" y="1060165"/>
            <a:ext cx="2520000" cy="4704004"/>
            <a:chOff x="8414859" y="1047078"/>
            <a:chExt cx="2520000" cy="4704004"/>
          </a:xfrm>
        </p:grpSpPr>
        <p:pic>
          <p:nvPicPr>
            <p:cNvPr id="16" name="Picture 15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2540EF58-2B56-7748-8224-6BC027E02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4859" y="1598296"/>
              <a:ext cx="2520000" cy="336469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B8BEB5-0A3B-6A49-807E-FDD31946B8D8}"/>
                </a:ext>
              </a:extLst>
            </p:cNvPr>
            <p:cNvSpPr txBox="1"/>
            <p:nvPr/>
          </p:nvSpPr>
          <p:spPr>
            <a:xfrm>
              <a:off x="8461995" y="1047078"/>
              <a:ext cx="24257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Robert Konrad</a:t>
              </a:r>
            </a:p>
          </p:txBody>
        </p:sp>
        <p:pic>
          <p:nvPicPr>
            <p:cNvPr id="18" name="Picture 17" descr="A picture containing tableware, plate, vector graphics&#10;&#10;Description automatically generated">
              <a:extLst>
                <a:ext uri="{FF2B5EF4-FFF2-40B4-BE49-F238E27FC236}">
                  <a16:creationId xmlns:a16="http://schemas.microsoft.com/office/drawing/2014/main" id="{56A59497-7760-9B4C-AD00-3947593F5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4859" y="5148706"/>
              <a:ext cx="1800000" cy="602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7239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EC57-83DE-F04F-BA34-1CEAC954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89" y="838800"/>
            <a:ext cx="8003227" cy="5400000"/>
          </a:xfrm>
        </p:spPr>
        <p:txBody>
          <a:bodyPr anchor="ctr"/>
          <a:lstStyle/>
          <a:p>
            <a:pPr marL="0" indent="0">
              <a:spcAft>
                <a:spcPts val="2400"/>
              </a:spcAft>
              <a:buNone/>
            </a:pPr>
            <a:r>
              <a:rPr lang="en-GB" dirty="0"/>
              <a:t>“From my perspective doing volumetric,</a:t>
            </a:r>
            <a:br>
              <a:rPr lang="en-GB" dirty="0"/>
            </a:br>
            <a:r>
              <a:rPr lang="en-GB" dirty="0"/>
              <a:t>I’d answer in two parts:</a:t>
            </a:r>
          </a:p>
          <a:p>
            <a:pPr>
              <a:spcAft>
                <a:spcPts val="2400"/>
              </a:spcAft>
            </a:pPr>
            <a:r>
              <a:rPr lang="en-GB" u="sng" dirty="0"/>
              <a:t>more </a:t>
            </a:r>
            <a:r>
              <a:rPr lang="en-GB" u="sng" dirty="0" err="1"/>
              <a:t>syncable</a:t>
            </a:r>
            <a:r>
              <a:rPr lang="en-GB" u="sng" dirty="0"/>
              <a:t> camera options</a:t>
            </a:r>
            <a:br>
              <a:rPr lang="en-GB" dirty="0"/>
            </a:br>
            <a:r>
              <a:rPr lang="en-GB" dirty="0"/>
              <a:t>(to speed innovation in capture systems)</a:t>
            </a:r>
          </a:p>
          <a:p>
            <a:pPr>
              <a:spcAft>
                <a:spcPts val="2400"/>
              </a:spcAft>
            </a:pPr>
            <a:r>
              <a:rPr lang="en-GB" u="sng" dirty="0"/>
              <a:t>more support from large-scale social platforms</a:t>
            </a:r>
            <a:r>
              <a:rPr lang="en-GB" dirty="0"/>
              <a:t> (to reduce consumption friction and speed adoption)”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9E77-8ED5-424E-800A-4EB3CBE64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43371-B2D5-6640-84F2-5759D1CD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DA8-B835-2741-AD9D-9AE85680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624418" y="1090943"/>
            <a:ext cx="2520000" cy="4564731"/>
            <a:chOff x="9047583" y="1090943"/>
            <a:chExt cx="2520000" cy="4564731"/>
          </a:xfrm>
        </p:grpSpPr>
        <p:pic>
          <p:nvPicPr>
            <p:cNvPr id="19" name="Picture 18" descr="A close up of a person smiling for the camera&#10;&#10;Description automatically generated">
              <a:extLst>
                <a:ext uri="{FF2B5EF4-FFF2-40B4-BE49-F238E27FC236}">
                  <a16:creationId xmlns:a16="http://schemas.microsoft.com/office/drawing/2014/main" id="{B27EB819-ED6A-794D-8703-6A1F5ADD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7583" y="1618817"/>
              <a:ext cx="2520000" cy="336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70B14D-D012-B84E-AC05-4553DE91BA22}"/>
                </a:ext>
              </a:extLst>
            </p:cNvPr>
            <p:cNvSpPr txBox="1"/>
            <p:nvPr/>
          </p:nvSpPr>
          <p:spPr>
            <a:xfrm>
              <a:off x="9323436" y="1090943"/>
              <a:ext cx="1968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Steve Sullivan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E184E9-349E-9147-93E6-374C8284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7583" y="5273174"/>
              <a:ext cx="1800000" cy="38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28234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EC57-83DE-F04F-BA34-1CEAC954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89" y="838800"/>
            <a:ext cx="8003227" cy="5400000"/>
          </a:xfrm>
        </p:spPr>
        <p:txBody>
          <a:bodyPr anchor="ctr"/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GB" u="sng" dirty="0"/>
              <a:t>“A benchmark dataset for VR multi-view stereo</a:t>
            </a:r>
            <a:r>
              <a:rPr lang="en-GB" dirty="0"/>
              <a:t> (MVS). If we had a 3D reconstruction benchmark […] for VR capture, it would encourage research into robust MVS algorithms that could be used in any VR capture system.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GB" dirty="0"/>
              <a:t>A </a:t>
            </a:r>
            <a:r>
              <a:rPr lang="en-GB" u="sng" dirty="0"/>
              <a:t>robust solution to narrow-baseline </a:t>
            </a:r>
            <a:r>
              <a:rPr lang="en-GB" u="sng" dirty="0" err="1"/>
              <a:t>SfM</a:t>
            </a:r>
            <a:r>
              <a:rPr lang="en-GB" dirty="0"/>
              <a:t> would be incredibly useful for hand-held capture, facilitating even easier capture with a larger variety of cameras and lenses.”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9E77-8ED5-424E-800A-4EB3CBE64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43371-B2D5-6640-84F2-5759D1CD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DA8-B835-2741-AD9D-9AE85680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898A6-960A-0041-A170-DFC08DA4C164}"/>
              </a:ext>
            </a:extLst>
          </p:cNvPr>
          <p:cNvGrpSpPr/>
          <p:nvPr/>
        </p:nvGrpSpPr>
        <p:grpSpPr>
          <a:xfrm>
            <a:off x="624417" y="1090942"/>
            <a:ext cx="2520000" cy="4635295"/>
            <a:chOff x="6748330" y="1192861"/>
            <a:chExt cx="2520000" cy="4635295"/>
          </a:xfrm>
        </p:grpSpPr>
        <p:pic>
          <p:nvPicPr>
            <p:cNvPr id="16" name="Picture 15" descr="A boy smiling for the camera&#10;&#10;Description automatically generated">
              <a:extLst>
                <a:ext uri="{FF2B5EF4-FFF2-40B4-BE49-F238E27FC236}">
                  <a16:creationId xmlns:a16="http://schemas.microsoft.com/office/drawing/2014/main" id="{709FDAE0-5BB4-F549-804D-148C4FEB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8330" y="1718574"/>
              <a:ext cx="2520000" cy="33568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B72BB4-BBD8-EB40-AF26-116599BEB997}"/>
                </a:ext>
              </a:extLst>
            </p:cNvPr>
            <p:cNvSpPr txBox="1"/>
            <p:nvPr/>
          </p:nvSpPr>
          <p:spPr>
            <a:xfrm>
              <a:off x="6969937" y="1192861"/>
              <a:ext cx="2076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Peter </a:t>
              </a:r>
              <a:r>
                <a:rPr lang="en-GB" sz="2400" dirty="0" err="1">
                  <a:solidFill>
                    <a:schemeClr val="bg1"/>
                  </a:solidFill>
                </a:rPr>
                <a:t>Hedman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94CFE4FA-C4A3-3646-BA61-C5BC28800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8330" y="5299406"/>
              <a:ext cx="1800000" cy="52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76928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EC57-83DE-F04F-BA34-1CEAC954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89" y="838800"/>
            <a:ext cx="8003227" cy="5400000"/>
          </a:xfrm>
        </p:spPr>
        <p:txBody>
          <a:bodyPr anchor="ctr"/>
          <a:lstStyle/>
          <a:p>
            <a:pPr marL="0" indent="0">
              <a:spcAft>
                <a:spcPts val="2400"/>
              </a:spcAft>
              <a:buNone/>
            </a:pPr>
            <a:r>
              <a:rPr lang="en-GB" dirty="0"/>
              <a:t>“We need to build a sustainable flywheel for VR photo and video content.  This is a bit of a cop-out on the “single thing” part of the question because </a:t>
            </a:r>
            <a:r>
              <a:rPr lang="en-GB" u="sng" dirty="0"/>
              <a:t>we need to improve the whole chain</a:t>
            </a:r>
            <a:r>
              <a:rPr lang="en-GB" dirty="0"/>
              <a:t>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/>
              <a:t>We need faster and </a:t>
            </a:r>
            <a:r>
              <a:rPr lang="en-GB" u="sng" dirty="0"/>
              <a:t>better capture methods and editing workflows</a:t>
            </a:r>
            <a:r>
              <a:rPr lang="en-GB" dirty="0"/>
              <a:t>, we need </a:t>
            </a:r>
            <a:r>
              <a:rPr lang="en-GB" u="sng" dirty="0"/>
              <a:t>more quality content</a:t>
            </a:r>
            <a:r>
              <a:rPr lang="en-GB" dirty="0"/>
              <a:t>, we need </a:t>
            </a:r>
            <a:r>
              <a:rPr lang="en-GB" u="sng" dirty="0"/>
              <a:t>high quality distribution platforms</a:t>
            </a:r>
            <a:r>
              <a:rPr lang="en-GB" dirty="0"/>
              <a:t> with solid monetization, and, of course, we need </a:t>
            </a:r>
            <a:r>
              <a:rPr lang="en-GB" u="sng" dirty="0"/>
              <a:t>more consumer headsets</a:t>
            </a:r>
            <a:r>
              <a:rPr lang="en-GB" dirty="0"/>
              <a:t> in the wild.”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9E77-8ED5-424E-800A-4EB3CBE64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43371-B2D5-6640-84F2-5759D1CD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DA8-B835-2741-AD9D-9AE85680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47C19-3770-AD49-9DC2-297C9369F125}"/>
              </a:ext>
            </a:extLst>
          </p:cNvPr>
          <p:cNvGrpSpPr/>
          <p:nvPr/>
        </p:nvGrpSpPr>
        <p:grpSpPr>
          <a:xfrm>
            <a:off x="454634" y="1060165"/>
            <a:ext cx="2859565" cy="4706891"/>
            <a:chOff x="10816170" y="1060165"/>
            <a:chExt cx="2859565" cy="4706891"/>
          </a:xfrm>
        </p:grpSpPr>
        <p:pic>
          <p:nvPicPr>
            <p:cNvPr id="19" name="Picture 18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B7A2E2C4-02D5-B146-B5F6-273416C18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5952" y="1611383"/>
              <a:ext cx="2520000" cy="336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A67F2-EAAF-834C-95F0-30AF77C3BFDC}"/>
                </a:ext>
              </a:extLst>
            </p:cNvPr>
            <p:cNvSpPr txBox="1"/>
            <p:nvPr/>
          </p:nvSpPr>
          <p:spPr>
            <a:xfrm>
              <a:off x="10816170" y="1060165"/>
              <a:ext cx="2859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Ryan S. Overbeck</a:t>
              </a: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F63367-8C33-2544-BE14-FA134FE0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45952" y="5158656"/>
              <a:ext cx="1800000" cy="60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1277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2EC57-83DE-F04F-BA34-1CEAC954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89" y="838800"/>
            <a:ext cx="8003227" cy="5400000"/>
          </a:xfrm>
        </p:spPr>
        <p:txBody>
          <a:bodyPr anchor="ctr"/>
          <a:lstStyle/>
          <a:p>
            <a:pPr marL="0" indent="0">
              <a:spcAft>
                <a:spcPts val="2400"/>
              </a:spcAft>
              <a:buNone/>
            </a:pPr>
            <a:r>
              <a:rPr lang="en-GB" dirty="0"/>
              <a:t>“We talk a lot about the </a:t>
            </a:r>
            <a:r>
              <a:rPr lang="en-GB" u="sng" dirty="0"/>
              <a:t>crossing the ‘uncanny valley’</a:t>
            </a:r>
            <a:r>
              <a:rPr lang="en-GB" dirty="0"/>
              <a:t> that limits model based VR capture.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/>
              <a:t>I claim there is a ‘</a:t>
            </a:r>
            <a:r>
              <a:rPr lang="en-GB" u="sng" dirty="0" err="1"/>
              <a:t>artifact</a:t>
            </a:r>
            <a:r>
              <a:rPr lang="en-GB" u="sng" dirty="0"/>
              <a:t> barrier</a:t>
            </a:r>
            <a:r>
              <a:rPr lang="en-GB" dirty="0"/>
              <a:t>’ limiting model free capture such as presented in this course.</a:t>
            </a:r>
            <a:br>
              <a:rPr lang="en-GB" dirty="0"/>
            </a:br>
            <a:r>
              <a:rPr lang="en-GB" dirty="0"/>
              <a:t>If we could just capture the 3D scene or </a:t>
            </a:r>
            <a:r>
              <a:rPr lang="en-GB" dirty="0" err="1"/>
              <a:t>lightfield</a:t>
            </a:r>
            <a:r>
              <a:rPr lang="en-GB" dirty="0"/>
              <a:t> without </a:t>
            </a:r>
            <a:r>
              <a:rPr lang="en-GB" dirty="0" err="1"/>
              <a:t>artifacts</a:t>
            </a:r>
            <a:r>
              <a:rPr lang="en-GB" dirty="0"/>
              <a:t> as we do 2D videos we would have a much wider and quicker adoption.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/>
              <a:t>Crossing that barrier is the </a:t>
            </a:r>
            <a:r>
              <a:rPr lang="en-GB" dirty="0" err="1"/>
              <a:t>THE</a:t>
            </a:r>
            <a:r>
              <a:rPr lang="en-GB" dirty="0"/>
              <a:t> challenge that is holding back VR video capture.”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9E77-8ED5-424E-800A-4EB3CBE64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 Aug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43371-B2D5-6640-84F2-5759D1CD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Capture4VR: From VR Photography to VR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1DA8-B835-2741-AD9D-9AE85680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281B64-7B92-47B0-8A60-E22259C079AF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19CB4-13BD-AF47-8B70-D7DD4200A062}"/>
              </a:ext>
            </a:extLst>
          </p:cNvPr>
          <p:cNvGrpSpPr/>
          <p:nvPr/>
        </p:nvGrpSpPr>
        <p:grpSpPr>
          <a:xfrm>
            <a:off x="624417" y="1088163"/>
            <a:ext cx="2520000" cy="4549061"/>
            <a:chOff x="4114878" y="1088163"/>
            <a:chExt cx="2520000" cy="4549061"/>
          </a:xfrm>
        </p:grpSpPr>
        <p:pic>
          <p:nvPicPr>
            <p:cNvPr id="16" name="Picture 15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07A91F70-2DFB-754A-9444-27140BC7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878" y="1611740"/>
              <a:ext cx="2520000" cy="33667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A51267-9446-5948-927C-FF0676229FE8}"/>
                </a:ext>
              </a:extLst>
            </p:cNvPr>
            <p:cNvSpPr txBox="1"/>
            <p:nvPr/>
          </p:nvSpPr>
          <p:spPr>
            <a:xfrm>
              <a:off x="4348796" y="1088163"/>
              <a:ext cx="2052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Brian Cabral</a:t>
              </a:r>
            </a:p>
          </p:txBody>
        </p:sp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373723CF-D48C-2B46-886A-627E63359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4878" y="5291624"/>
              <a:ext cx="1800000" cy="34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8135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Richardt Dark Theme">
  <a:themeElements>
    <a:clrScheme name="MPI blue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BC2D7"/>
      </a:accent1>
      <a:accent2>
        <a:srgbClr val="003366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366"/>
      </a:hlink>
      <a:folHlink>
        <a:srgbClr val="003366"/>
      </a:folHlink>
    </a:clrScheme>
    <a:fontScheme name="Segoe semi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>
            <a:solidFill>
              <a:schemeClr val="bg1"/>
            </a:solidFill>
          </a:defRPr>
        </a:defPPr>
      </a:lstStyle>
    </a:txDef>
  </a:objectDefaults>
  <a:extraClrSchemeLst>
    <a:extraClrScheme>
      <a:clrScheme name="Review_SB_theobalt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_SB_theobalt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_SB_theobalt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_SB_theobalt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_SB_theobalt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_SB_theobalt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_SB_theobalt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_SB_theobalt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_SB_theobalt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_SB_theobalt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_SB_theobalt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_SB_theobalt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8037</TotalTime>
  <Words>523</Words>
  <Application>Microsoft Macintosh PowerPoint</Application>
  <PresentationFormat>Widescreen</PresentationFormat>
  <Paragraphs>82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 Semibold</vt:lpstr>
      <vt:lpstr>Segoe UI Semilight</vt:lpstr>
      <vt:lpstr>Wingdings</vt:lpstr>
      <vt:lpstr>CRichardt Dark Theme</vt:lpstr>
      <vt:lpstr>Course Conclusion</vt:lpstr>
      <vt:lpstr>Visual summary</vt:lpstr>
      <vt:lpstr>Asking our Team</vt:lpstr>
      <vt:lpstr>What single thing would most improve VR photography or VR video?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Capture4VR: From VR Photography to VR Video</dc:title>
  <dc:subject/>
  <dc:creator>Christian Richardt</dc:creator>
  <cp:keywords/>
  <dc:description/>
  <cp:lastModifiedBy>Christian Richardt</cp:lastModifiedBy>
  <cp:revision>438</cp:revision>
  <dcterms:created xsi:type="dcterms:W3CDTF">2015-09-24T10:00:52Z</dcterms:created>
  <dcterms:modified xsi:type="dcterms:W3CDTF">2019-07-30T17:17:09Z</dcterms:modified>
  <cp:category/>
</cp:coreProperties>
</file>